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77" r:id="rId2"/>
    <p:sldId id="264" r:id="rId3"/>
    <p:sldId id="379" r:id="rId4"/>
    <p:sldId id="378" r:id="rId5"/>
    <p:sldId id="516" r:id="rId6"/>
    <p:sldId id="406" r:id="rId7"/>
    <p:sldId id="380" r:id="rId8"/>
    <p:sldId id="387" r:id="rId9"/>
    <p:sldId id="390" r:id="rId10"/>
    <p:sldId id="391" r:id="rId11"/>
    <p:sldId id="392" r:id="rId12"/>
    <p:sldId id="549" r:id="rId13"/>
    <p:sldId id="257" r:id="rId14"/>
    <p:sldId id="396" r:id="rId15"/>
    <p:sldId id="397" r:id="rId16"/>
    <p:sldId id="299" r:id="rId17"/>
    <p:sldId id="401" r:id="rId18"/>
    <p:sldId id="276" r:id="rId19"/>
    <p:sldId id="398" r:id="rId20"/>
    <p:sldId id="402" r:id="rId21"/>
    <p:sldId id="399" r:id="rId22"/>
    <p:sldId id="400" r:id="rId23"/>
    <p:sldId id="403" r:id="rId24"/>
    <p:sldId id="420" r:id="rId25"/>
    <p:sldId id="421" r:id="rId26"/>
    <p:sldId id="415" r:id="rId27"/>
    <p:sldId id="422" r:id="rId28"/>
    <p:sldId id="424" r:id="rId29"/>
    <p:sldId id="427" r:id="rId30"/>
    <p:sldId id="404" r:id="rId31"/>
    <p:sldId id="433" r:id="rId32"/>
    <p:sldId id="434" r:id="rId33"/>
    <p:sldId id="435" r:id="rId34"/>
    <p:sldId id="436" r:id="rId35"/>
    <p:sldId id="437" r:id="rId36"/>
    <p:sldId id="439" r:id="rId37"/>
    <p:sldId id="438" r:id="rId38"/>
    <p:sldId id="440" r:id="rId39"/>
    <p:sldId id="432" r:id="rId40"/>
    <p:sldId id="441" r:id="rId41"/>
    <p:sldId id="442" r:id="rId42"/>
    <p:sldId id="443" r:id="rId43"/>
    <p:sldId id="444" r:id="rId44"/>
    <p:sldId id="446" r:id="rId45"/>
    <p:sldId id="447" r:id="rId46"/>
    <p:sldId id="445" r:id="rId47"/>
    <p:sldId id="448" r:id="rId48"/>
    <p:sldId id="450" r:id="rId49"/>
    <p:sldId id="451" r:id="rId50"/>
    <p:sldId id="452" r:id="rId51"/>
    <p:sldId id="453" r:id="rId52"/>
    <p:sldId id="455" r:id="rId53"/>
    <p:sldId id="456" r:id="rId54"/>
    <p:sldId id="550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3" r:id="rId72"/>
    <p:sldId id="548" r:id="rId73"/>
    <p:sldId id="393" r:id="rId74"/>
    <p:sldId id="535" r:id="rId75"/>
    <p:sldId id="394" r:id="rId76"/>
    <p:sldId id="395" r:id="rId77"/>
    <p:sldId id="413" r:id="rId78"/>
    <p:sldId id="539" r:id="rId79"/>
    <p:sldId id="418" r:id="rId80"/>
    <p:sldId id="419" r:id="rId81"/>
    <p:sldId id="417" r:id="rId82"/>
    <p:sldId id="425" r:id="rId83"/>
    <p:sldId id="426" r:id="rId84"/>
    <p:sldId id="530" r:id="rId85"/>
    <p:sldId id="531" r:id="rId86"/>
    <p:sldId id="541" r:id="rId87"/>
    <p:sldId id="532" r:id="rId88"/>
    <p:sldId id="53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264"/>
            <p14:sldId id="379"/>
            <p14:sldId id="378"/>
            <p14:sldId id="516"/>
            <p14:sldId id="406"/>
            <p14:sldId id="380"/>
            <p14:sldId id="387"/>
          </p14:sldIdLst>
        </p14:section>
        <p14:section name="0. Technical pre-requisites" id="{E213CAC3-A784-4F9D-AEBD-558C6D1C388C}">
          <p14:sldIdLst>
            <p14:sldId id="390"/>
            <p14:sldId id="391"/>
            <p14:sldId id="392"/>
          </p14:sldIdLst>
        </p14:section>
        <p14:section name="I.1. Introduction" id="{2FD0FF71-F5FC-4EB7-B2CB-B31E4CBECD79}">
          <p14:sldIdLst>
            <p14:sldId id="549"/>
            <p14:sldId id="257"/>
          </p14:sldIdLst>
        </p14:section>
        <p14:section name="I.2. A bit of jargon" id="{A07A4106-FDDA-4519-82AE-5205038263B6}">
          <p14:sldIdLst>
            <p14:sldId id="396"/>
            <p14:sldId id="397"/>
            <p14:sldId id="299"/>
            <p14:sldId id="401"/>
            <p14:sldId id="276"/>
            <p14:sldId id="398"/>
            <p14:sldId id="402"/>
            <p14:sldId id="399"/>
            <p14:sldId id="400"/>
          </p14:sldIdLst>
        </p14:section>
        <p14:section name="I.3. Families of ML problems" id="{55D2357B-2C0A-43B8-A477-947241819A7F}">
          <p14:sldIdLst>
            <p14:sldId id="403"/>
            <p14:sldId id="420"/>
            <p14:sldId id="421"/>
            <p14:sldId id="415"/>
            <p14:sldId id="422"/>
            <p14:sldId id="424"/>
            <p14:sldId id="427"/>
          </p14:sldIdLst>
        </p14:section>
        <p14:section name="I.4. Structure a of typical ML problem" id="{5515C39D-FD16-4B17-8FD6-858173B071C2}">
          <p14:sldIdLst>
            <p14:sldId id="404"/>
            <p14:sldId id="433"/>
            <p14:sldId id="434"/>
          </p14:sldIdLst>
        </p14:section>
        <p14:section name="II.1. The linear regression problem" id="{7F7C3EFF-24D8-46F9-AD5D-C806FE7D5ADC}">
          <p14:sldIdLst>
            <p14:sldId id="435"/>
            <p14:sldId id="436"/>
            <p14:sldId id="437"/>
            <p14:sldId id="439"/>
            <p14:sldId id="438"/>
            <p14:sldId id="440"/>
            <p14:sldId id="432"/>
            <p14:sldId id="441"/>
            <p14:sldId id="442"/>
            <p14:sldId id="443"/>
            <p14:sldId id="444"/>
            <p14:sldId id="446"/>
            <p14:sldId id="447"/>
          </p14:sldIdLst>
        </p14:section>
        <p14:section name="II.2. Solving the linear regression problem analytically" id="{5AC599D5-9DB1-455E-A49B-B34B9DDC9702}">
          <p14:sldIdLst>
            <p14:sldId id="445"/>
            <p14:sldId id="448"/>
            <p14:sldId id="450"/>
            <p14:sldId id="451"/>
            <p14:sldId id="452"/>
          </p14:sldIdLst>
        </p14:section>
        <p14:section name="II.3. Solving the linear regression problem with gradient descent" id="{3D459045-5515-4E4A-A7FB-662E43EAD6A0}">
          <p14:sldIdLst>
            <p14:sldId id="453"/>
            <p14:sldId id="455"/>
            <p14:sldId id="456"/>
            <p14:sldId id="550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548"/>
          </p14:sldIdLst>
        </p14:section>
        <p14:section name="Bonus - Installing PyTorch and CUDA" id="{98AB9996-991B-4595-93A5-57E9796142BB}">
          <p14:sldIdLst>
            <p14:sldId id="393"/>
            <p14:sldId id="535"/>
            <p14:sldId id="394"/>
            <p14:sldId id="395"/>
            <p14:sldId id="413"/>
          </p14:sldIdLst>
        </p14:section>
        <p14:section name="Bonus - Unupervised Learning details" id="{08DA2268-5FEC-4F57-9C9D-33B7F6658267}">
          <p14:sldIdLst>
            <p14:sldId id="539"/>
            <p14:sldId id="418"/>
            <p14:sldId id="419"/>
            <p14:sldId id="417"/>
            <p14:sldId id="425"/>
            <p14:sldId id="426"/>
          </p14:sldIdLst>
        </p14:section>
        <p14:section name="Bonus - Proof of Normal Equation in Linear Regression" id="{48BBBC49-4250-4EE9-AF4E-596CA906B059}">
          <p14:sldIdLst>
            <p14:sldId id="530"/>
            <p14:sldId id="531"/>
            <p14:sldId id="541"/>
            <p14:sldId id="532"/>
            <p14:sldId id="5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F4855-2A95-4848-A07E-581B564A18A6}" v="435" dt="2026-01-08T09:53:37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14" d="100"/>
          <a:sy n="114" d="100"/>
        </p:scale>
        <p:origin x="4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1E9B007-0C2C-493E-9B93-55A62C9C1F12}"/>
    <pc:docChg chg="undo custSel addSld delSld modSld delSection modSection">
      <pc:chgData name="Matthieu De Mari" userId="dfb708c9-d8dc-439f-9a3b-c772bf4a311c" providerId="ADAL" clId="{81E9B007-0C2C-493E-9B93-55A62C9C1F12}" dt="2026-01-08T10:18:27.213" v="3777" actId="20577"/>
      <pc:docMkLst>
        <pc:docMk/>
      </pc:docMkLst>
      <pc:sldChg chg="modSp mod">
        <pc:chgData name="Matthieu De Mari" userId="dfb708c9-d8dc-439f-9a3b-c772bf4a311c" providerId="ADAL" clId="{81E9B007-0C2C-493E-9B93-55A62C9C1F12}" dt="2026-01-08T09:32:52.805" v="2471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1E9B007-0C2C-493E-9B93-55A62C9C1F12}" dt="2026-01-08T09:32:52.805" v="2471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1E9B007-0C2C-493E-9B93-55A62C9C1F12}" dt="2026-01-08T09:32:45.091" v="2462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81E9B007-0C2C-493E-9B93-55A62C9C1F12}" dt="2026-01-08T09:23:21.628" v="1769" actId="20577"/>
        <pc:sldMkLst>
          <pc:docMk/>
          <pc:sldMk cId="3338565690" sldId="264"/>
        </pc:sldMkLst>
        <pc:spChg chg="mod">
          <ac:chgData name="Matthieu De Mari" userId="dfb708c9-d8dc-439f-9a3b-c772bf4a311c" providerId="ADAL" clId="{81E9B007-0C2C-493E-9B93-55A62C9C1F12}" dt="2026-01-08T09:23:21.628" v="1769" actId="20577"/>
          <ac:spMkLst>
            <pc:docMk/>
            <pc:sldMk cId="3338565690" sldId="264"/>
            <ac:spMk id="13" creationId="{100642B6-C432-4551-A081-D2685D9CE257}"/>
          </ac:spMkLst>
        </pc:spChg>
      </pc:sldChg>
      <pc:sldChg chg="modSp mod">
        <pc:chgData name="Matthieu De Mari" userId="dfb708c9-d8dc-439f-9a3b-c772bf4a311c" providerId="ADAL" clId="{81E9B007-0C2C-493E-9B93-55A62C9C1F12}" dt="2026-01-08T09:35:15.059" v="2598" actId="27636"/>
        <pc:sldMkLst>
          <pc:docMk/>
          <pc:sldMk cId="1694737057" sldId="276"/>
        </pc:sldMkLst>
        <pc:spChg chg="mod">
          <ac:chgData name="Matthieu De Mari" userId="dfb708c9-d8dc-439f-9a3b-c772bf4a311c" providerId="ADAL" clId="{81E9B007-0C2C-493E-9B93-55A62C9C1F12}" dt="2026-01-08T09:35:15.059" v="2598" actId="27636"/>
          <ac:spMkLst>
            <pc:docMk/>
            <pc:sldMk cId="1694737057" sldId="276"/>
            <ac:spMk id="3" creationId="{C9C64C1D-F89A-4578-B4F7-6181FAC67178}"/>
          </ac:spMkLst>
        </pc:spChg>
      </pc:sldChg>
      <pc:sldChg chg="modSp mod">
        <pc:chgData name="Matthieu De Mari" userId="dfb708c9-d8dc-439f-9a3b-c772bf4a311c" providerId="ADAL" clId="{81E9B007-0C2C-493E-9B93-55A62C9C1F12}" dt="2026-01-08T09:33:48.789" v="2511" actId="20577"/>
        <pc:sldMkLst>
          <pc:docMk/>
          <pc:sldMk cId="2161190178" sldId="299"/>
        </pc:sldMkLst>
        <pc:spChg chg="mod">
          <ac:chgData name="Matthieu De Mari" userId="dfb708c9-d8dc-439f-9a3b-c772bf4a311c" providerId="ADAL" clId="{81E9B007-0C2C-493E-9B93-55A62C9C1F12}" dt="2026-01-08T09:33:39.155" v="2497" actId="14100"/>
          <ac:spMkLst>
            <pc:docMk/>
            <pc:sldMk cId="2161190178" sldId="299"/>
            <ac:spMk id="4" creationId="{5399EDF6-A627-45EA-8B4E-4EB7B5AECE32}"/>
          </ac:spMkLst>
        </pc:spChg>
        <pc:graphicFrameChg chg="modGraphic">
          <ac:chgData name="Matthieu De Mari" userId="dfb708c9-d8dc-439f-9a3b-c772bf4a311c" providerId="ADAL" clId="{81E9B007-0C2C-493E-9B93-55A62C9C1F12}" dt="2026-01-08T09:33:48.789" v="2511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addSp modSp mod">
        <pc:chgData name="Matthieu De Mari" userId="dfb708c9-d8dc-439f-9a3b-c772bf4a311c" providerId="ADAL" clId="{81E9B007-0C2C-493E-9B93-55A62C9C1F12}" dt="2026-01-08T09:32:11.880" v="2445"/>
        <pc:sldMkLst>
          <pc:docMk/>
          <pc:sldMk cId="1040156172" sldId="377"/>
        </pc:sldMkLst>
        <pc:spChg chg="mod">
          <ac:chgData name="Matthieu De Mari" userId="dfb708c9-d8dc-439f-9a3b-c772bf4a311c" providerId="ADAL" clId="{81E9B007-0C2C-493E-9B93-55A62C9C1F12}" dt="2026-01-08T09:22:39.546" v="1668" actId="27636"/>
          <ac:spMkLst>
            <pc:docMk/>
            <pc:sldMk cId="1040156172" sldId="377"/>
            <ac:spMk id="2" creationId="{080CEB46-CC16-4D19-8C2C-AEE9471D8168}"/>
          </ac:spMkLst>
        </pc:spChg>
        <pc:graphicFrameChg chg="add mod">
          <ac:chgData name="Matthieu De Mari" userId="dfb708c9-d8dc-439f-9a3b-c772bf4a311c" providerId="ADAL" clId="{81E9B007-0C2C-493E-9B93-55A62C9C1F12}" dt="2026-01-08T09:22:33.721" v="1665"/>
          <ac:graphicFrameMkLst>
            <pc:docMk/>
            <pc:sldMk cId="1040156172" sldId="377"/>
            <ac:graphicFrameMk id="5" creationId="{65DE8D55-FD69-2FF0-9C98-A094B585989C}"/>
          </ac:graphicFrameMkLst>
        </pc:graphicFrameChg>
        <pc:graphicFrameChg chg="add mod">
          <ac:chgData name="Matthieu De Mari" userId="dfb708c9-d8dc-439f-9a3b-c772bf4a311c" providerId="ADAL" clId="{81E9B007-0C2C-493E-9B93-55A62C9C1F12}" dt="2026-01-08T09:32:11.880" v="2445"/>
          <ac:graphicFrameMkLst>
            <pc:docMk/>
            <pc:sldMk cId="1040156172" sldId="377"/>
            <ac:graphicFrameMk id="6" creationId="{17DDB8F1-7CF4-9656-54E4-C764E9B202F7}"/>
          </ac:graphicFrameMkLst>
        </pc:graphicFrameChg>
      </pc:sldChg>
      <pc:sldChg chg="modSp mod">
        <pc:chgData name="Matthieu De Mari" userId="dfb708c9-d8dc-439f-9a3b-c772bf4a311c" providerId="ADAL" clId="{81E9B007-0C2C-493E-9B93-55A62C9C1F12}" dt="2026-01-08T09:27:13.029" v="1992" actId="20577"/>
        <pc:sldMkLst>
          <pc:docMk/>
          <pc:sldMk cId="2102240919" sldId="378"/>
        </pc:sldMkLst>
        <pc:spChg chg="mod">
          <ac:chgData name="Matthieu De Mari" userId="dfb708c9-d8dc-439f-9a3b-c772bf4a311c" providerId="ADAL" clId="{81E9B007-0C2C-493E-9B93-55A62C9C1F12}" dt="2026-01-08T09:27:13.029" v="1992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modSp mod">
        <pc:chgData name="Matthieu De Mari" userId="dfb708c9-d8dc-439f-9a3b-c772bf4a311c" providerId="ADAL" clId="{81E9B007-0C2C-493E-9B93-55A62C9C1F12}" dt="2026-01-08T09:24:38.356" v="1811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1E9B007-0C2C-493E-9B93-55A62C9C1F12}" dt="2026-01-08T09:23:36.734" v="1787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1E9B007-0C2C-493E-9B93-55A62C9C1F12}" dt="2026-01-08T09:24:38.356" v="1811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modSp mod">
        <pc:chgData name="Matthieu De Mari" userId="dfb708c9-d8dc-439f-9a3b-c772bf4a311c" providerId="ADAL" clId="{81E9B007-0C2C-493E-9B93-55A62C9C1F12}" dt="2025-12-18T20:31:12.226" v="1306" actId="20577"/>
        <pc:sldMkLst>
          <pc:docMk/>
          <pc:sldMk cId="1174628089" sldId="380"/>
        </pc:sldMkLst>
        <pc:spChg chg="mod">
          <ac:chgData name="Matthieu De Mari" userId="dfb708c9-d8dc-439f-9a3b-c772bf4a311c" providerId="ADAL" clId="{81E9B007-0C2C-493E-9B93-55A62C9C1F12}" dt="2025-12-18T20:31:12.226" v="1306" actId="20577"/>
          <ac:spMkLst>
            <pc:docMk/>
            <pc:sldMk cId="1174628089" sldId="380"/>
            <ac:spMk id="4" creationId="{9153A28C-95D3-2045-78E8-BEAFD0347A89}"/>
          </ac:spMkLst>
        </pc:spChg>
      </pc:sldChg>
      <pc:sldChg chg="modSp del mod">
        <pc:chgData name="Matthieu De Mari" userId="dfb708c9-d8dc-439f-9a3b-c772bf4a311c" providerId="ADAL" clId="{81E9B007-0C2C-493E-9B93-55A62C9C1F12}" dt="2026-01-08T09:29:06.622" v="2083" actId="47"/>
        <pc:sldMkLst>
          <pc:docMk/>
          <pc:sldMk cId="1027151186" sldId="381"/>
        </pc:sldMkLst>
      </pc:sldChg>
      <pc:sldChg chg="modSp del mod">
        <pc:chgData name="Matthieu De Mari" userId="dfb708c9-d8dc-439f-9a3b-c772bf4a311c" providerId="ADAL" clId="{81E9B007-0C2C-493E-9B93-55A62C9C1F12}" dt="2026-01-08T09:29:07.546" v="2084" actId="47"/>
        <pc:sldMkLst>
          <pc:docMk/>
          <pc:sldMk cId="2668007958" sldId="382"/>
        </pc:sldMkLst>
      </pc:sldChg>
      <pc:sldChg chg="modSp del mod">
        <pc:chgData name="Matthieu De Mari" userId="dfb708c9-d8dc-439f-9a3b-c772bf4a311c" providerId="ADAL" clId="{81E9B007-0C2C-493E-9B93-55A62C9C1F12}" dt="2026-01-08T09:29:08.129" v="2085" actId="47"/>
        <pc:sldMkLst>
          <pc:docMk/>
          <pc:sldMk cId="3313062775" sldId="383"/>
        </pc:sldMkLst>
      </pc:sldChg>
      <pc:sldChg chg="modSp del mod">
        <pc:chgData name="Matthieu De Mari" userId="dfb708c9-d8dc-439f-9a3b-c772bf4a311c" providerId="ADAL" clId="{81E9B007-0C2C-493E-9B93-55A62C9C1F12}" dt="2026-01-08T09:29:08.942" v="2086" actId="47"/>
        <pc:sldMkLst>
          <pc:docMk/>
          <pc:sldMk cId="919173083" sldId="384"/>
        </pc:sldMkLst>
      </pc:sldChg>
      <pc:sldChg chg="modSp del mod">
        <pc:chgData name="Matthieu De Mari" userId="dfb708c9-d8dc-439f-9a3b-c772bf4a311c" providerId="ADAL" clId="{81E9B007-0C2C-493E-9B93-55A62C9C1F12}" dt="2026-01-08T09:29:10.334" v="2087" actId="47"/>
        <pc:sldMkLst>
          <pc:docMk/>
          <pc:sldMk cId="1135317816" sldId="385"/>
        </pc:sldMkLst>
      </pc:sldChg>
      <pc:sldChg chg="modSp del mod">
        <pc:chgData name="Matthieu De Mari" userId="dfb708c9-d8dc-439f-9a3b-c772bf4a311c" providerId="ADAL" clId="{81E9B007-0C2C-493E-9B93-55A62C9C1F12}" dt="2026-01-08T09:29:11.656" v="2088" actId="47"/>
        <pc:sldMkLst>
          <pc:docMk/>
          <pc:sldMk cId="2964357363" sldId="386"/>
        </pc:sldMkLst>
      </pc:sldChg>
      <pc:sldChg chg="modSp mod">
        <pc:chgData name="Matthieu De Mari" userId="dfb708c9-d8dc-439f-9a3b-c772bf4a311c" providerId="ADAL" clId="{81E9B007-0C2C-493E-9B93-55A62C9C1F12}" dt="2026-01-08T09:31:20.188" v="2441" actId="113"/>
        <pc:sldMkLst>
          <pc:docMk/>
          <pc:sldMk cId="1437705667" sldId="387"/>
        </pc:sldMkLst>
        <pc:spChg chg="mod">
          <ac:chgData name="Matthieu De Mari" userId="dfb708c9-d8dc-439f-9a3b-c772bf4a311c" providerId="ADAL" clId="{81E9B007-0C2C-493E-9B93-55A62C9C1F12}" dt="2026-01-08T09:31:20.188" v="2441" actId="113"/>
          <ac:spMkLst>
            <pc:docMk/>
            <pc:sldMk cId="1437705667" sldId="387"/>
            <ac:spMk id="3" creationId="{00158227-B71F-87CC-D0F3-AE23B9DE10AA}"/>
          </ac:spMkLst>
        </pc:spChg>
      </pc:sldChg>
      <pc:sldChg chg="modSp del mod">
        <pc:chgData name="Matthieu De Mari" userId="dfb708c9-d8dc-439f-9a3b-c772bf4a311c" providerId="ADAL" clId="{81E9B007-0C2C-493E-9B93-55A62C9C1F12}" dt="2026-01-08T09:31:23.086" v="2442" actId="47"/>
        <pc:sldMkLst>
          <pc:docMk/>
          <pc:sldMk cId="2463050599" sldId="389"/>
        </pc:sldMkLst>
      </pc:sldChg>
      <pc:sldChg chg="modSp mod">
        <pc:chgData name="Matthieu De Mari" userId="dfb708c9-d8dc-439f-9a3b-c772bf4a311c" providerId="ADAL" clId="{81E9B007-0C2C-493E-9B93-55A62C9C1F12}" dt="2026-01-08T09:31:43.177" v="2444" actId="27636"/>
        <pc:sldMkLst>
          <pc:docMk/>
          <pc:sldMk cId="305053717" sldId="390"/>
        </pc:sldMkLst>
        <pc:spChg chg="mod">
          <ac:chgData name="Matthieu De Mari" userId="dfb708c9-d8dc-439f-9a3b-c772bf4a311c" providerId="ADAL" clId="{81E9B007-0C2C-493E-9B93-55A62C9C1F12}" dt="2026-01-08T09:31:43.177" v="2444" actId="27636"/>
          <ac:spMkLst>
            <pc:docMk/>
            <pc:sldMk cId="305053717" sldId="390"/>
            <ac:spMk id="3" creationId="{FF686CDA-C22E-B272-5CB5-BE1E309AAA29}"/>
          </ac:spMkLst>
        </pc:spChg>
        <pc:picChg chg="ord">
          <ac:chgData name="Matthieu De Mari" userId="dfb708c9-d8dc-439f-9a3b-c772bf4a311c" providerId="ADAL" clId="{81E9B007-0C2C-493E-9B93-55A62C9C1F12}" dt="2025-12-18T20:34:02.736" v="1386" actId="171"/>
          <ac:picMkLst>
            <pc:docMk/>
            <pc:sldMk cId="305053717" sldId="390"/>
            <ac:picMk id="10" creationId="{BFA7CA6E-5CDB-E94A-8BCF-45FFF37CBC1C}"/>
          </ac:picMkLst>
        </pc:picChg>
      </pc:sldChg>
      <pc:sldChg chg="modSp mod">
        <pc:chgData name="Matthieu De Mari" userId="dfb708c9-d8dc-439f-9a3b-c772bf4a311c" providerId="ADAL" clId="{81E9B007-0C2C-493E-9B93-55A62C9C1F12}" dt="2025-12-18T20:56:20.949" v="1443" actId="20577"/>
        <pc:sldMkLst>
          <pc:docMk/>
          <pc:sldMk cId="4206316821" sldId="392"/>
        </pc:sldMkLst>
        <pc:spChg chg="mod">
          <ac:chgData name="Matthieu De Mari" userId="dfb708c9-d8dc-439f-9a3b-c772bf4a311c" providerId="ADAL" clId="{81E9B007-0C2C-493E-9B93-55A62C9C1F12}" dt="2025-12-18T20:56:20.949" v="1443" actId="20577"/>
          <ac:spMkLst>
            <pc:docMk/>
            <pc:sldMk cId="4206316821" sldId="392"/>
            <ac:spMk id="3" creationId="{E6A39174-3E5F-1239-C016-DEB828F2BE91}"/>
          </ac:spMkLst>
        </pc:spChg>
      </pc:sldChg>
      <pc:sldChg chg="modSp mod">
        <pc:chgData name="Matthieu De Mari" userId="dfb708c9-d8dc-439f-9a3b-c772bf4a311c" providerId="ADAL" clId="{81E9B007-0C2C-493E-9B93-55A62C9C1F12}" dt="2025-12-18T20:56:49.523" v="1445" actId="20577"/>
        <pc:sldMkLst>
          <pc:docMk/>
          <pc:sldMk cId="235876011" sldId="396"/>
        </pc:sldMkLst>
        <pc:spChg chg="mod">
          <ac:chgData name="Matthieu De Mari" userId="dfb708c9-d8dc-439f-9a3b-c772bf4a311c" providerId="ADAL" clId="{81E9B007-0C2C-493E-9B93-55A62C9C1F12}" dt="2025-12-18T20:56:49.523" v="1445" actId="20577"/>
          <ac:spMkLst>
            <pc:docMk/>
            <pc:sldMk cId="235876011" sldId="396"/>
            <ac:spMk id="11" creationId="{8FB938B3-49AA-64A9-0AE5-33A8966854C4}"/>
          </ac:spMkLst>
        </pc:spChg>
      </pc:sldChg>
      <pc:sldChg chg="modSp mod">
        <pc:chgData name="Matthieu De Mari" userId="dfb708c9-d8dc-439f-9a3b-c772bf4a311c" providerId="ADAL" clId="{81E9B007-0C2C-493E-9B93-55A62C9C1F12}" dt="2026-01-08T09:34:34.692" v="2550" actId="1035"/>
        <pc:sldMkLst>
          <pc:docMk/>
          <pc:sldMk cId="1629532386" sldId="401"/>
        </pc:sldMkLst>
        <pc:spChg chg="mod">
          <ac:chgData name="Matthieu De Mari" userId="dfb708c9-d8dc-439f-9a3b-c772bf4a311c" providerId="ADAL" clId="{81E9B007-0C2C-493E-9B93-55A62C9C1F12}" dt="2026-01-08T09:34:34.692" v="2550" actId="1035"/>
          <ac:spMkLst>
            <pc:docMk/>
            <pc:sldMk cId="1629532386" sldId="401"/>
            <ac:spMk id="7" creationId="{658495B9-7D81-4995-BE71-C827D37C7801}"/>
          </ac:spMkLst>
        </pc:spChg>
      </pc:sldChg>
      <pc:sldChg chg="modSp mod">
        <pc:chgData name="Matthieu De Mari" userId="dfb708c9-d8dc-439f-9a3b-c772bf4a311c" providerId="ADAL" clId="{81E9B007-0C2C-493E-9B93-55A62C9C1F12}" dt="2026-01-08T09:29:02.510" v="2082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1E9B007-0C2C-493E-9B93-55A62C9C1F12}" dt="2026-01-08T09:29:02.510" v="2082" actId="20577"/>
          <ac:spMkLst>
            <pc:docMk/>
            <pc:sldMk cId="106661604" sldId="406"/>
            <ac:spMk id="3" creationId="{F9359CBB-2BA1-6409-CE17-97C6B596059A}"/>
          </ac:spMkLst>
        </pc:spChg>
      </pc:sldChg>
      <pc:sldChg chg="modSp mod">
        <pc:chgData name="Matthieu De Mari" userId="dfb708c9-d8dc-439f-9a3b-c772bf4a311c" providerId="ADAL" clId="{81E9B007-0C2C-493E-9B93-55A62C9C1F12}" dt="2026-01-08T09:38:05.281" v="2766" actId="20577"/>
        <pc:sldMkLst>
          <pc:docMk/>
          <pc:sldMk cId="4078490329" sldId="415"/>
        </pc:sldMkLst>
        <pc:spChg chg="mod">
          <ac:chgData name="Matthieu De Mari" userId="dfb708c9-d8dc-439f-9a3b-c772bf4a311c" providerId="ADAL" clId="{81E9B007-0C2C-493E-9B93-55A62C9C1F12}" dt="2026-01-08T09:38:05.281" v="2766" actId="20577"/>
          <ac:spMkLst>
            <pc:docMk/>
            <pc:sldMk cId="4078490329" sldId="415"/>
            <ac:spMk id="3" creationId="{2CAC5612-DA1C-B920-F4AC-1A2C33918BA4}"/>
          </ac:spMkLst>
        </pc:spChg>
      </pc:sldChg>
      <pc:sldChg chg="addSp modSp mod">
        <pc:chgData name="Matthieu De Mari" userId="dfb708c9-d8dc-439f-9a3b-c772bf4a311c" providerId="ADAL" clId="{81E9B007-0C2C-493E-9B93-55A62C9C1F12}" dt="2026-01-08T09:37:18.602" v="2656"/>
        <pc:sldMkLst>
          <pc:docMk/>
          <pc:sldMk cId="3917610152" sldId="421"/>
        </pc:sldMkLst>
        <pc:spChg chg="add mod">
          <ac:chgData name="Matthieu De Mari" userId="dfb708c9-d8dc-439f-9a3b-c772bf4a311c" providerId="ADAL" clId="{81E9B007-0C2C-493E-9B93-55A62C9C1F12}" dt="2026-01-08T09:37:03.161" v="2653" actId="14100"/>
          <ac:spMkLst>
            <pc:docMk/>
            <pc:sldMk cId="3917610152" sldId="421"/>
            <ac:spMk id="6" creationId="{0BD456F3-5BB4-F009-FF86-42780D6C98A9}"/>
          </ac:spMkLst>
        </pc:spChg>
        <pc:picChg chg="mod">
          <ac:chgData name="Matthieu De Mari" userId="dfb708c9-d8dc-439f-9a3b-c772bf4a311c" providerId="ADAL" clId="{81E9B007-0C2C-493E-9B93-55A62C9C1F12}" dt="2026-01-08T09:36:26.106" v="2636" actId="1035"/>
          <ac:picMkLst>
            <pc:docMk/>
            <pc:sldMk cId="3917610152" sldId="421"/>
            <ac:picMk id="4" creationId="{583C7EF1-C4AC-713C-63B9-4157061F41A3}"/>
          </ac:picMkLst>
        </pc:picChg>
        <pc:picChg chg="add mod">
          <ac:chgData name="Matthieu De Mari" userId="dfb708c9-d8dc-439f-9a3b-c772bf4a311c" providerId="ADAL" clId="{81E9B007-0C2C-493E-9B93-55A62C9C1F12}" dt="2026-01-08T09:36:41.520" v="2638" actId="1076"/>
          <ac:picMkLst>
            <pc:docMk/>
            <pc:sldMk cId="3917610152" sldId="421"/>
            <ac:picMk id="5" creationId="{4E2A5716-3CE5-38A3-F943-C1719D0702BF}"/>
          </ac:picMkLst>
        </pc:picChg>
        <pc:cxnChg chg="add mod">
          <ac:chgData name="Matthieu De Mari" userId="dfb708c9-d8dc-439f-9a3b-c772bf4a311c" providerId="ADAL" clId="{81E9B007-0C2C-493E-9B93-55A62C9C1F12}" dt="2026-01-08T09:37:18.602" v="2656"/>
          <ac:cxnSpMkLst>
            <pc:docMk/>
            <pc:sldMk cId="3917610152" sldId="421"/>
            <ac:cxnSpMk id="8" creationId="{2EA42C8F-581A-DDAF-3919-5B9D9687F00C}"/>
          </ac:cxnSpMkLst>
        </pc:cxnChg>
      </pc:sldChg>
      <pc:sldChg chg="modSp mod">
        <pc:chgData name="Matthieu De Mari" userId="dfb708c9-d8dc-439f-9a3b-c772bf4a311c" providerId="ADAL" clId="{81E9B007-0C2C-493E-9B93-55A62C9C1F12}" dt="2026-01-08T09:38:44.838" v="2807" actId="20577"/>
        <pc:sldMkLst>
          <pc:docMk/>
          <pc:sldMk cId="257103436" sldId="424"/>
        </pc:sldMkLst>
        <pc:spChg chg="mod">
          <ac:chgData name="Matthieu De Mari" userId="dfb708c9-d8dc-439f-9a3b-c772bf4a311c" providerId="ADAL" clId="{81E9B007-0C2C-493E-9B93-55A62C9C1F12}" dt="2026-01-08T09:38:44.838" v="2807" actId="20577"/>
          <ac:spMkLst>
            <pc:docMk/>
            <pc:sldMk cId="257103436" sldId="424"/>
            <ac:spMk id="3" creationId="{DFE696BC-BC79-7B38-76F4-69E530908CB4}"/>
          </ac:spMkLst>
        </pc:spChg>
      </pc:sldChg>
      <pc:sldChg chg="modSp mod">
        <pc:chgData name="Matthieu De Mari" userId="dfb708c9-d8dc-439f-9a3b-c772bf4a311c" providerId="ADAL" clId="{81E9B007-0C2C-493E-9B93-55A62C9C1F12}" dt="2026-01-08T09:38:57.033" v="2815" actId="20577"/>
        <pc:sldMkLst>
          <pc:docMk/>
          <pc:sldMk cId="4205168020" sldId="427"/>
        </pc:sldMkLst>
        <pc:spChg chg="mod">
          <ac:chgData name="Matthieu De Mari" userId="dfb708c9-d8dc-439f-9a3b-c772bf4a311c" providerId="ADAL" clId="{81E9B007-0C2C-493E-9B93-55A62C9C1F12}" dt="2026-01-08T09:38:57.033" v="2815" actId="20577"/>
          <ac:spMkLst>
            <pc:docMk/>
            <pc:sldMk cId="4205168020" sldId="427"/>
            <ac:spMk id="5" creationId="{E74BA30B-8195-4633-6744-AE86C2FDFC1E}"/>
          </ac:spMkLst>
        </pc:spChg>
      </pc:sldChg>
      <pc:sldChg chg="modSp del mod">
        <pc:chgData name="Matthieu De Mari" userId="dfb708c9-d8dc-439f-9a3b-c772bf4a311c" providerId="ADAL" clId="{81E9B007-0C2C-493E-9B93-55A62C9C1F12}" dt="2026-01-08T09:24:20.328" v="1789" actId="47"/>
        <pc:sldMkLst>
          <pc:docMk/>
          <pc:sldMk cId="2465108115" sldId="431"/>
        </pc:sldMkLst>
      </pc:sldChg>
      <pc:sldChg chg="modSp mod">
        <pc:chgData name="Matthieu De Mari" userId="dfb708c9-d8dc-439f-9a3b-c772bf4a311c" providerId="ADAL" clId="{81E9B007-0C2C-493E-9B93-55A62C9C1F12}" dt="2026-01-08T09:39:49.220" v="2820" actId="20577"/>
        <pc:sldMkLst>
          <pc:docMk/>
          <pc:sldMk cId="4186055848" sldId="435"/>
        </pc:sldMkLst>
        <pc:spChg chg="mod">
          <ac:chgData name="Matthieu De Mari" userId="dfb708c9-d8dc-439f-9a3b-c772bf4a311c" providerId="ADAL" clId="{81E9B007-0C2C-493E-9B93-55A62C9C1F12}" dt="2026-01-08T09:39:49.220" v="2820" actId="20577"/>
          <ac:spMkLst>
            <pc:docMk/>
            <pc:sldMk cId="4186055848" sldId="435"/>
            <ac:spMk id="3" creationId="{09ACEEFD-8460-F540-F80C-BEACC2297773}"/>
          </ac:spMkLst>
        </pc:spChg>
      </pc:sldChg>
      <pc:sldChg chg="modSp mod">
        <pc:chgData name="Matthieu De Mari" userId="dfb708c9-d8dc-439f-9a3b-c772bf4a311c" providerId="ADAL" clId="{81E9B007-0C2C-493E-9B93-55A62C9C1F12}" dt="2026-01-08T09:40:41.329" v="2825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81E9B007-0C2C-493E-9B93-55A62C9C1F12}" dt="2026-01-08T09:40:41.329" v="2825" actId="20577"/>
          <ac:spMkLst>
            <pc:docMk/>
            <pc:sldMk cId="3450273322" sldId="440"/>
            <ac:spMk id="3" creationId="{7BDE96C0-465C-7952-04EA-C267AC8BF678}"/>
          </ac:spMkLst>
        </pc:spChg>
      </pc:sldChg>
      <pc:sldChg chg="modSp mod">
        <pc:chgData name="Matthieu De Mari" userId="dfb708c9-d8dc-439f-9a3b-c772bf4a311c" providerId="ADAL" clId="{81E9B007-0C2C-493E-9B93-55A62C9C1F12}" dt="2026-01-08T09:41:13.144" v="2827" actId="27636"/>
        <pc:sldMkLst>
          <pc:docMk/>
          <pc:sldMk cId="3346155856" sldId="442"/>
        </pc:sldMkLst>
        <pc:spChg chg="mod">
          <ac:chgData name="Matthieu De Mari" userId="dfb708c9-d8dc-439f-9a3b-c772bf4a311c" providerId="ADAL" clId="{81E9B007-0C2C-493E-9B93-55A62C9C1F12}" dt="2026-01-08T09:41:13.144" v="2827" actId="27636"/>
          <ac:spMkLst>
            <pc:docMk/>
            <pc:sldMk cId="3346155856" sldId="442"/>
            <ac:spMk id="3" creationId="{9BAE63A8-7CB3-9103-18B5-4F57A6F933B5}"/>
          </ac:spMkLst>
        </pc:spChg>
      </pc:sldChg>
      <pc:sldChg chg="modSp mod">
        <pc:chgData name="Matthieu De Mari" userId="dfb708c9-d8dc-439f-9a3b-c772bf4a311c" providerId="ADAL" clId="{81E9B007-0C2C-493E-9B93-55A62C9C1F12}" dt="2026-01-08T09:42:01.803" v="2871" actId="20577"/>
        <pc:sldMkLst>
          <pc:docMk/>
          <pc:sldMk cId="2491288640" sldId="443"/>
        </pc:sldMkLst>
        <pc:spChg chg="mod">
          <ac:chgData name="Matthieu De Mari" userId="dfb708c9-d8dc-439f-9a3b-c772bf4a311c" providerId="ADAL" clId="{81E9B007-0C2C-493E-9B93-55A62C9C1F12}" dt="2026-01-08T09:42:01.803" v="2871" actId="20577"/>
          <ac:spMkLst>
            <pc:docMk/>
            <pc:sldMk cId="2491288640" sldId="443"/>
            <ac:spMk id="3" creationId="{9BAE63A8-7CB3-9103-18B5-4F57A6F933B5}"/>
          </ac:spMkLst>
        </pc:spChg>
      </pc:sldChg>
      <pc:sldChg chg="modSp mod">
        <pc:chgData name="Matthieu De Mari" userId="dfb708c9-d8dc-439f-9a3b-c772bf4a311c" providerId="ADAL" clId="{81E9B007-0C2C-493E-9B93-55A62C9C1F12}" dt="2025-12-18T21:00:40.116" v="1490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81E9B007-0C2C-493E-9B93-55A62C9C1F12}" dt="2025-12-18T21:00:40.116" v="1490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modSp mod">
        <pc:chgData name="Matthieu De Mari" userId="dfb708c9-d8dc-439f-9a3b-c772bf4a311c" providerId="ADAL" clId="{81E9B007-0C2C-493E-9B93-55A62C9C1F12}" dt="2026-01-08T09:43:54.927" v="2923" actId="20577"/>
        <pc:sldMkLst>
          <pc:docMk/>
          <pc:sldMk cId="2768433902" sldId="445"/>
        </pc:sldMkLst>
        <pc:spChg chg="mod">
          <ac:chgData name="Matthieu De Mari" userId="dfb708c9-d8dc-439f-9a3b-c772bf4a311c" providerId="ADAL" clId="{81E9B007-0C2C-493E-9B93-55A62C9C1F12}" dt="2026-01-08T09:43:54.927" v="2923" actId="20577"/>
          <ac:spMkLst>
            <pc:docMk/>
            <pc:sldMk cId="2768433902" sldId="445"/>
            <ac:spMk id="3" creationId="{9BAE63A8-7CB3-9103-18B5-4F57A6F933B5}"/>
          </ac:spMkLst>
        </pc:spChg>
      </pc:sldChg>
      <pc:sldChg chg="addSp modSp mod">
        <pc:chgData name="Matthieu De Mari" userId="dfb708c9-d8dc-439f-9a3b-c772bf4a311c" providerId="ADAL" clId="{81E9B007-0C2C-493E-9B93-55A62C9C1F12}" dt="2025-12-18T21:01:16.796" v="1498" actId="14100"/>
        <pc:sldMkLst>
          <pc:docMk/>
          <pc:sldMk cId="3790043621" sldId="447"/>
        </pc:sldMkLst>
        <pc:spChg chg="add mod">
          <ac:chgData name="Matthieu De Mari" userId="dfb708c9-d8dc-439f-9a3b-c772bf4a311c" providerId="ADAL" clId="{81E9B007-0C2C-493E-9B93-55A62C9C1F12}" dt="2025-12-18T21:01:16.796" v="1498" actId="14100"/>
          <ac:spMkLst>
            <pc:docMk/>
            <pc:sldMk cId="3790043621" sldId="447"/>
            <ac:spMk id="2" creationId="{D9F1BF25-44AF-96CD-3D22-6DFB8468D505}"/>
          </ac:spMkLst>
        </pc:spChg>
      </pc:sldChg>
      <pc:sldChg chg="modSp mod">
        <pc:chgData name="Matthieu De Mari" userId="dfb708c9-d8dc-439f-9a3b-c772bf4a311c" providerId="ADAL" clId="{81E9B007-0C2C-493E-9B93-55A62C9C1F12}" dt="2026-01-08T09:45:31.040" v="2991" actId="790"/>
        <pc:sldMkLst>
          <pc:docMk/>
          <pc:sldMk cId="3841748881" sldId="450"/>
        </pc:sldMkLst>
        <pc:spChg chg="mod">
          <ac:chgData name="Matthieu De Mari" userId="dfb708c9-d8dc-439f-9a3b-c772bf4a311c" providerId="ADAL" clId="{81E9B007-0C2C-493E-9B93-55A62C9C1F12}" dt="2026-01-08T09:45:02.646" v="2987" actId="27636"/>
          <ac:spMkLst>
            <pc:docMk/>
            <pc:sldMk cId="3841748881" sldId="450"/>
            <ac:spMk id="3" creationId="{9BAE63A8-7CB3-9103-18B5-4F57A6F933B5}"/>
          </ac:spMkLst>
        </pc:spChg>
        <pc:spChg chg="mod">
          <ac:chgData name="Matthieu De Mari" userId="dfb708c9-d8dc-439f-9a3b-c772bf4a311c" providerId="ADAL" clId="{81E9B007-0C2C-493E-9B93-55A62C9C1F12}" dt="2026-01-08T09:45:31.040" v="2991" actId="790"/>
          <ac:spMkLst>
            <pc:docMk/>
            <pc:sldMk cId="3841748881" sldId="450"/>
            <ac:spMk id="4" creationId="{C8CC4A7A-9293-F3BF-75E4-32E5E156B9BE}"/>
          </ac:spMkLst>
        </pc:spChg>
      </pc:sldChg>
      <pc:sldChg chg="modSp">
        <pc:chgData name="Matthieu De Mari" userId="dfb708c9-d8dc-439f-9a3b-c772bf4a311c" providerId="ADAL" clId="{81E9B007-0C2C-493E-9B93-55A62C9C1F12}" dt="2026-01-08T09:46:45.572" v="3017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81E9B007-0C2C-493E-9B93-55A62C9C1F12}" dt="2026-01-08T09:46:45.572" v="3017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modSp mod">
        <pc:chgData name="Matthieu De Mari" userId="dfb708c9-d8dc-439f-9a3b-c772bf4a311c" providerId="ADAL" clId="{81E9B007-0C2C-493E-9B93-55A62C9C1F12}" dt="2025-12-18T21:02:24.446" v="1500" actId="5793"/>
        <pc:sldMkLst>
          <pc:docMk/>
          <pc:sldMk cId="2001651259" sldId="456"/>
        </pc:sldMkLst>
        <pc:spChg chg="mod">
          <ac:chgData name="Matthieu De Mari" userId="dfb708c9-d8dc-439f-9a3b-c772bf4a311c" providerId="ADAL" clId="{81E9B007-0C2C-493E-9B93-55A62C9C1F12}" dt="2025-12-18T21:02:24.446" v="1500" actId="5793"/>
          <ac:spMkLst>
            <pc:docMk/>
            <pc:sldMk cId="2001651259" sldId="456"/>
            <ac:spMk id="4" creationId="{ADB51212-91C2-7F91-BA3D-6836564C1BC7}"/>
          </ac:spMkLst>
        </pc:spChg>
      </pc:sldChg>
      <pc:sldChg chg="modSp mod">
        <pc:chgData name="Matthieu De Mari" userId="dfb708c9-d8dc-439f-9a3b-c772bf4a311c" providerId="ADAL" clId="{81E9B007-0C2C-493E-9B93-55A62C9C1F12}" dt="2026-01-08T09:53:37.680" v="3755" actId="20577"/>
        <pc:sldMkLst>
          <pc:docMk/>
          <pc:sldMk cId="1834604519" sldId="457"/>
        </pc:sldMkLst>
        <pc:spChg chg="mod">
          <ac:chgData name="Matthieu De Mari" userId="dfb708c9-d8dc-439f-9a3b-c772bf4a311c" providerId="ADAL" clId="{81E9B007-0C2C-493E-9B93-55A62C9C1F12}" dt="2026-01-08T09:53:37.680" v="3755" actId="20577"/>
          <ac:spMkLst>
            <pc:docMk/>
            <pc:sldMk cId="1834604519" sldId="457"/>
            <ac:spMk id="3" creationId="{593B45AA-E77B-DA7C-3867-37E7BBE08437}"/>
          </ac:spMkLst>
        </pc:spChg>
      </pc:sldChg>
      <pc:sldChg chg="modSp mod">
        <pc:chgData name="Matthieu De Mari" userId="dfb708c9-d8dc-439f-9a3b-c772bf4a311c" providerId="ADAL" clId="{81E9B007-0C2C-493E-9B93-55A62C9C1F12}" dt="2026-01-08T09:54:06.759" v="3756" actId="113"/>
        <pc:sldMkLst>
          <pc:docMk/>
          <pc:sldMk cId="2483381568" sldId="459"/>
        </pc:sldMkLst>
        <pc:spChg chg="mod">
          <ac:chgData name="Matthieu De Mari" userId="dfb708c9-d8dc-439f-9a3b-c772bf4a311c" providerId="ADAL" clId="{81E9B007-0C2C-493E-9B93-55A62C9C1F12}" dt="2026-01-08T09:54:06.759" v="3756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">
        <pc:chgData name="Matthieu De Mari" userId="dfb708c9-d8dc-439f-9a3b-c772bf4a311c" providerId="ADAL" clId="{81E9B007-0C2C-493E-9B93-55A62C9C1F12}" dt="2025-12-18T21:03:35.459" v="1566" actId="20577"/>
        <pc:sldMkLst>
          <pc:docMk/>
          <pc:sldMk cId="3208006571" sldId="460"/>
        </pc:sldMkLst>
        <pc:spChg chg="mod">
          <ac:chgData name="Matthieu De Mari" userId="dfb708c9-d8dc-439f-9a3b-c772bf4a311c" providerId="ADAL" clId="{81E9B007-0C2C-493E-9B93-55A62C9C1F12}" dt="2025-12-18T21:03:35.459" v="1566" actId="20577"/>
          <ac:spMkLst>
            <pc:docMk/>
            <pc:sldMk cId="3208006571" sldId="460"/>
            <ac:spMk id="4" creationId="{D6FC8E3E-422C-DDA8-8AEA-BAC629653399}"/>
          </ac:spMkLst>
        </pc:spChg>
      </pc:sldChg>
      <pc:sldChg chg="modSp mod">
        <pc:chgData name="Matthieu De Mari" userId="dfb708c9-d8dc-439f-9a3b-c772bf4a311c" providerId="ADAL" clId="{81E9B007-0C2C-493E-9B93-55A62C9C1F12}" dt="2025-12-18T21:04:19.318" v="1575" actId="20577"/>
        <pc:sldMkLst>
          <pc:docMk/>
          <pc:sldMk cId="1662747536" sldId="466"/>
        </pc:sldMkLst>
        <pc:spChg chg="mod">
          <ac:chgData name="Matthieu De Mari" userId="dfb708c9-d8dc-439f-9a3b-c772bf4a311c" providerId="ADAL" clId="{81E9B007-0C2C-493E-9B93-55A62C9C1F12}" dt="2025-12-18T21:04:19.318" v="1575" actId="20577"/>
          <ac:spMkLst>
            <pc:docMk/>
            <pc:sldMk cId="1662747536" sldId="466"/>
            <ac:spMk id="11" creationId="{FC3B1AF6-3090-2218-738E-B02F4E0E9B29}"/>
          </ac:spMkLst>
        </pc:spChg>
      </pc:sldChg>
      <pc:sldChg chg="modSp mod">
        <pc:chgData name="Matthieu De Mari" userId="dfb708c9-d8dc-439f-9a3b-c772bf4a311c" providerId="ADAL" clId="{81E9B007-0C2C-493E-9B93-55A62C9C1F12}" dt="2025-12-18T21:04:35.071" v="1594" actId="20577"/>
        <pc:sldMkLst>
          <pc:docMk/>
          <pc:sldMk cId="3978195590" sldId="467"/>
        </pc:sldMkLst>
        <pc:spChg chg="mod">
          <ac:chgData name="Matthieu De Mari" userId="dfb708c9-d8dc-439f-9a3b-c772bf4a311c" providerId="ADAL" clId="{81E9B007-0C2C-493E-9B93-55A62C9C1F12}" dt="2025-12-18T21:04:35.071" v="1594" actId="20577"/>
          <ac:spMkLst>
            <pc:docMk/>
            <pc:sldMk cId="3978195590" sldId="467"/>
            <ac:spMk id="11" creationId="{FC3B1AF6-3090-2218-738E-B02F4E0E9B29}"/>
          </ac:spMkLst>
        </pc:spChg>
      </pc:sldChg>
      <pc:sldChg chg="modSp">
        <pc:chgData name="Matthieu De Mari" userId="dfb708c9-d8dc-439f-9a3b-c772bf4a311c" providerId="ADAL" clId="{81E9B007-0C2C-493E-9B93-55A62C9C1F12}" dt="2025-12-18T21:05:03.594" v="1596"/>
        <pc:sldMkLst>
          <pc:docMk/>
          <pc:sldMk cId="4234188287" sldId="470"/>
        </pc:sldMkLst>
        <pc:spChg chg="mod">
          <ac:chgData name="Matthieu De Mari" userId="dfb708c9-d8dc-439f-9a3b-c772bf4a311c" providerId="ADAL" clId="{81E9B007-0C2C-493E-9B93-55A62C9C1F12}" dt="2025-12-18T21:05:03.594" v="1596"/>
          <ac:spMkLst>
            <pc:docMk/>
            <pc:sldMk cId="4234188287" sldId="470"/>
            <ac:spMk id="3" creationId="{71F22B87-451A-08A2-1021-B8B6CA607DEA}"/>
          </ac:spMkLst>
        </pc:spChg>
      </pc:sldChg>
      <pc:sldChg chg="modSp mod">
        <pc:chgData name="Matthieu De Mari" userId="dfb708c9-d8dc-439f-9a3b-c772bf4a311c" providerId="ADAL" clId="{81E9B007-0C2C-493E-9B93-55A62C9C1F12}" dt="2026-01-08T09:55:26.237" v="3769" actId="1076"/>
        <pc:sldMkLst>
          <pc:docMk/>
          <pc:sldMk cId="3553295801" sldId="471"/>
        </pc:sldMkLst>
        <pc:spChg chg="mod">
          <ac:chgData name="Matthieu De Mari" userId="dfb708c9-d8dc-439f-9a3b-c772bf4a311c" providerId="ADAL" clId="{81E9B007-0C2C-493E-9B93-55A62C9C1F12}" dt="2026-01-08T09:55:26.237" v="3769" actId="1076"/>
          <ac:spMkLst>
            <pc:docMk/>
            <pc:sldMk cId="3553295801" sldId="471"/>
            <ac:spMk id="2" creationId="{62A03694-FC87-4F8C-E035-C3C81CBCE66C}"/>
          </ac:spMkLst>
        </pc:spChg>
      </pc:sldChg>
      <pc:sldChg chg="modSp mod">
        <pc:chgData name="Matthieu De Mari" userId="dfb708c9-d8dc-439f-9a3b-c772bf4a311c" providerId="ADAL" clId="{81E9B007-0C2C-493E-9B93-55A62C9C1F12}" dt="2025-12-18T21:06:00.466" v="1664" actId="20577"/>
        <pc:sldMkLst>
          <pc:docMk/>
          <pc:sldMk cId="2072133245" sldId="472"/>
        </pc:sldMkLst>
        <pc:spChg chg="mod">
          <ac:chgData name="Matthieu De Mari" userId="dfb708c9-d8dc-439f-9a3b-c772bf4a311c" providerId="ADAL" clId="{81E9B007-0C2C-493E-9B93-55A62C9C1F12}" dt="2025-12-18T21:06:00.466" v="1664" actId="20577"/>
          <ac:spMkLst>
            <pc:docMk/>
            <pc:sldMk cId="2072133245" sldId="472"/>
            <ac:spMk id="4" creationId="{C5B59CD9-14A1-20FA-6AC6-9BDA7E169C7B}"/>
          </ac:spMkLst>
        </pc:spChg>
      </pc:sldChg>
      <pc:sldChg chg="modSp mod">
        <pc:chgData name="Matthieu De Mari" userId="dfb708c9-d8dc-439f-9a3b-c772bf4a311c" providerId="ADAL" clId="{81E9B007-0C2C-493E-9B93-55A62C9C1F12}" dt="2026-01-08T09:27:56.388" v="2002" actId="20577"/>
        <pc:sldMkLst>
          <pc:docMk/>
          <pc:sldMk cId="105170546" sldId="516"/>
        </pc:sldMkLst>
        <pc:spChg chg="mod">
          <ac:chgData name="Matthieu De Mari" userId="dfb708c9-d8dc-439f-9a3b-c772bf4a311c" providerId="ADAL" clId="{81E9B007-0C2C-493E-9B93-55A62C9C1F12}" dt="2026-01-08T09:27:55.959" v="2000" actId="27636"/>
          <ac:spMkLst>
            <pc:docMk/>
            <pc:sldMk cId="105170546" sldId="516"/>
            <ac:spMk id="3" creationId="{F9359CBB-2BA1-6409-CE17-97C6B596059A}"/>
          </ac:spMkLst>
        </pc:spChg>
        <pc:spChg chg="mod">
          <ac:chgData name="Matthieu De Mari" userId="dfb708c9-d8dc-439f-9a3b-c772bf4a311c" providerId="ADAL" clId="{81E9B007-0C2C-493E-9B93-55A62C9C1F12}" dt="2026-01-08T09:27:56.388" v="2002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del">
        <pc:chgData name="Matthieu De Mari" userId="dfb708c9-d8dc-439f-9a3b-c772bf4a311c" providerId="ADAL" clId="{81E9B007-0C2C-493E-9B93-55A62C9C1F12}" dt="2026-01-08T09:32:46.613" v="2463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81E9B007-0C2C-493E-9B93-55A62C9C1F12}" dt="2026-01-08T09:32:47.148" v="2464" actId="47"/>
        <pc:sldMkLst>
          <pc:docMk/>
          <pc:sldMk cId="3190584464" sldId="518"/>
        </pc:sldMkLst>
      </pc:sldChg>
      <pc:sldChg chg="modSp del mod">
        <pc:chgData name="Matthieu De Mari" userId="dfb708c9-d8dc-439f-9a3b-c772bf4a311c" providerId="ADAL" clId="{81E9B007-0C2C-493E-9B93-55A62C9C1F12}" dt="2026-01-08T09:28:51.138" v="2025" actId="47"/>
        <pc:sldMkLst>
          <pc:docMk/>
          <pc:sldMk cId="3811521726" sldId="536"/>
        </pc:sldMkLst>
      </pc:sldChg>
      <pc:sldChg chg="del">
        <pc:chgData name="Matthieu De Mari" userId="dfb708c9-d8dc-439f-9a3b-c772bf4a311c" providerId="ADAL" clId="{81E9B007-0C2C-493E-9B93-55A62C9C1F12}" dt="2026-01-08T09:55:58.621" v="3773" actId="47"/>
        <pc:sldMkLst>
          <pc:docMk/>
          <pc:sldMk cId="320047235" sldId="542"/>
        </pc:sldMkLst>
      </pc:sldChg>
      <pc:sldChg chg="del">
        <pc:chgData name="Matthieu De Mari" userId="dfb708c9-d8dc-439f-9a3b-c772bf4a311c" providerId="ADAL" clId="{81E9B007-0C2C-493E-9B93-55A62C9C1F12}" dt="2026-01-08T09:55:58.621" v="3773" actId="47"/>
        <pc:sldMkLst>
          <pc:docMk/>
          <pc:sldMk cId="3257314794" sldId="543"/>
        </pc:sldMkLst>
      </pc:sldChg>
      <pc:sldChg chg="del">
        <pc:chgData name="Matthieu De Mari" userId="dfb708c9-d8dc-439f-9a3b-c772bf4a311c" providerId="ADAL" clId="{81E9B007-0C2C-493E-9B93-55A62C9C1F12}" dt="2026-01-08T09:55:58.621" v="3773" actId="47"/>
        <pc:sldMkLst>
          <pc:docMk/>
          <pc:sldMk cId="568568734" sldId="544"/>
        </pc:sldMkLst>
      </pc:sldChg>
      <pc:sldChg chg="del">
        <pc:chgData name="Matthieu De Mari" userId="dfb708c9-d8dc-439f-9a3b-c772bf4a311c" providerId="ADAL" clId="{81E9B007-0C2C-493E-9B93-55A62C9C1F12}" dt="2026-01-08T09:22:43.239" v="1669" actId="47"/>
        <pc:sldMkLst>
          <pc:docMk/>
          <pc:sldMk cId="2886371905" sldId="545"/>
        </pc:sldMkLst>
      </pc:sldChg>
      <pc:sldChg chg="del">
        <pc:chgData name="Matthieu De Mari" userId="dfb708c9-d8dc-439f-9a3b-c772bf4a311c" providerId="ADAL" clId="{81E9B007-0C2C-493E-9B93-55A62C9C1F12}" dt="2026-01-08T09:23:24.284" v="1770" actId="47"/>
        <pc:sldMkLst>
          <pc:docMk/>
          <pc:sldMk cId="119000326" sldId="546"/>
        </pc:sldMkLst>
      </pc:sldChg>
      <pc:sldChg chg="del">
        <pc:chgData name="Matthieu De Mari" userId="dfb708c9-d8dc-439f-9a3b-c772bf4a311c" providerId="ADAL" clId="{81E9B007-0C2C-493E-9B93-55A62C9C1F12}" dt="2026-01-08T09:32:26.963" v="2449" actId="47"/>
        <pc:sldMkLst>
          <pc:docMk/>
          <pc:sldMk cId="2458435727" sldId="547"/>
        </pc:sldMkLst>
      </pc:sldChg>
      <pc:sldChg chg="modSp mod">
        <pc:chgData name="Matthieu De Mari" userId="dfb708c9-d8dc-439f-9a3b-c772bf4a311c" providerId="ADAL" clId="{81E9B007-0C2C-493E-9B93-55A62C9C1F12}" dt="2026-01-08T10:18:27.213" v="3777" actId="20577"/>
        <pc:sldMkLst>
          <pc:docMk/>
          <pc:sldMk cId="4272836236" sldId="548"/>
        </pc:sldMkLst>
        <pc:spChg chg="mod">
          <ac:chgData name="Matthieu De Mari" userId="dfb708c9-d8dc-439f-9a3b-c772bf4a311c" providerId="ADAL" clId="{81E9B007-0C2C-493E-9B93-55A62C9C1F12}" dt="2026-01-08T09:55:50.631" v="3772" actId="20577"/>
          <ac:spMkLst>
            <pc:docMk/>
            <pc:sldMk cId="4272836236" sldId="548"/>
            <ac:spMk id="4" creationId="{33EBB267-24B9-144C-E4DE-C6D6CD35E719}"/>
          </ac:spMkLst>
        </pc:spChg>
        <pc:spChg chg="mod">
          <ac:chgData name="Matthieu De Mari" userId="dfb708c9-d8dc-439f-9a3b-c772bf4a311c" providerId="ADAL" clId="{81E9B007-0C2C-493E-9B93-55A62C9C1F12}" dt="2026-01-08T10:18:27.213" v="3777" actId="20577"/>
          <ac:spMkLst>
            <pc:docMk/>
            <pc:sldMk cId="4272836236" sldId="548"/>
            <ac:spMk id="5" creationId="{8784BD3C-A362-227F-DB67-10CF1E267B66}"/>
          </ac:spMkLst>
        </pc:spChg>
      </pc:sldChg>
      <pc:sldChg chg="modSp add mod">
        <pc:chgData name="Matthieu De Mari" userId="dfb708c9-d8dc-439f-9a3b-c772bf4a311c" providerId="ADAL" clId="{81E9B007-0C2C-493E-9B93-55A62C9C1F12}" dt="2026-01-08T09:33:01.147" v="2474" actId="20577"/>
        <pc:sldMkLst>
          <pc:docMk/>
          <pc:sldMk cId="1975476651" sldId="549"/>
        </pc:sldMkLst>
        <pc:spChg chg="mod">
          <ac:chgData name="Matthieu De Mari" userId="dfb708c9-d8dc-439f-9a3b-c772bf4a311c" providerId="ADAL" clId="{81E9B007-0C2C-493E-9B93-55A62C9C1F12}" dt="2026-01-08T09:33:01.147" v="2474" actId="20577"/>
          <ac:spMkLst>
            <pc:docMk/>
            <pc:sldMk cId="1975476651" sldId="549"/>
            <ac:spMk id="2" creationId="{012E372F-824F-CFD6-F299-3C1FE27A8D6A}"/>
          </ac:spMkLst>
        </pc:spChg>
      </pc:sldChg>
      <pc:sldChg chg="add del">
        <pc:chgData name="Matthieu De Mari" userId="dfb708c9-d8dc-439f-9a3b-c772bf4a311c" providerId="ADAL" clId="{81E9B007-0C2C-493E-9B93-55A62C9C1F12}" dt="2026-01-08T09:32:22.411" v="2447"/>
        <pc:sldMkLst>
          <pc:docMk/>
          <pc:sldMk cId="2958177793" sldId="549"/>
        </pc:sldMkLst>
      </pc:sldChg>
      <pc:sldChg chg="delSp modSp add mod modClrScheme chgLayout">
        <pc:chgData name="Matthieu De Mari" userId="dfb708c9-d8dc-439f-9a3b-c772bf4a311c" providerId="ADAL" clId="{81E9B007-0C2C-493E-9B93-55A62C9C1F12}" dt="2026-01-08T09:52:35.061" v="3564" actId="20577"/>
        <pc:sldMkLst>
          <pc:docMk/>
          <pc:sldMk cId="1450634489" sldId="550"/>
        </pc:sldMkLst>
        <pc:spChg chg="mod ord">
          <ac:chgData name="Matthieu De Mari" userId="dfb708c9-d8dc-439f-9a3b-c772bf4a311c" providerId="ADAL" clId="{81E9B007-0C2C-493E-9B93-55A62C9C1F12}" dt="2026-01-08T09:47:39.338" v="3019" actId="700"/>
          <ac:spMkLst>
            <pc:docMk/>
            <pc:sldMk cId="1450634489" sldId="550"/>
            <ac:spMk id="2" creationId="{2742A551-F210-F013-90A6-9BFF5556066C}"/>
          </ac:spMkLst>
        </pc:spChg>
        <pc:spChg chg="del mod ord">
          <ac:chgData name="Matthieu De Mari" userId="dfb708c9-d8dc-439f-9a3b-c772bf4a311c" providerId="ADAL" clId="{81E9B007-0C2C-493E-9B93-55A62C9C1F12}" dt="2026-01-08T09:47:41.627" v="3020" actId="478"/>
          <ac:spMkLst>
            <pc:docMk/>
            <pc:sldMk cId="1450634489" sldId="550"/>
            <ac:spMk id="4" creationId="{DC757842-9882-4167-4A0A-DD237C1B194E}"/>
          </ac:spMkLst>
        </pc:spChg>
        <pc:spChg chg="mod ord">
          <ac:chgData name="Matthieu De Mari" userId="dfb708c9-d8dc-439f-9a3b-c772bf4a311c" providerId="ADAL" clId="{81E9B007-0C2C-493E-9B93-55A62C9C1F12}" dt="2026-01-08T09:52:35.061" v="3564" actId="20577"/>
          <ac:spMkLst>
            <pc:docMk/>
            <pc:sldMk cId="1450634489" sldId="550"/>
            <ac:spMk id="7" creationId="{DA3E7703-6029-1BF1-AAED-1744579D4A5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Coded</a:t>
          </a:r>
          <a:r>
            <a:rPr lang="fr-FR" dirty="0"/>
            <a:t> </a:t>
          </a:r>
          <a:r>
            <a:rPr lang="fr-FR" dirty="0" err="1"/>
            <a:t>Manually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588925"/>
          <a:ext cx="2685757" cy="26857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1342878" y="0"/>
          <a:ext cx="3133383" cy="26857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Artificial intelligence</a:t>
          </a:r>
          <a:endParaRPr lang="en-SG" sz="2600" kern="1200" dirty="0"/>
        </a:p>
      </dsp:txBody>
      <dsp:txXfrm>
        <a:off x="1342878" y="0"/>
        <a:ext cx="3133383" cy="570723"/>
      </dsp:txXfrm>
    </dsp:sp>
    <dsp:sp modelId="{82D0C9BC-AB35-41ED-B5AA-19E1A0BC3DB9}">
      <dsp:nvSpPr>
        <dsp:cNvPr id="0" name=""/>
        <dsp:cNvSpPr/>
      </dsp:nvSpPr>
      <dsp:spPr>
        <a:xfrm>
          <a:off x="352505" y="1159649"/>
          <a:ext cx="1980745" cy="19807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1342878" y="1159649"/>
          <a:ext cx="3133383" cy="19807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Machine Learning</a:t>
          </a:r>
          <a:endParaRPr lang="en-SG" sz="2600" kern="1200" dirty="0"/>
        </a:p>
      </dsp:txBody>
      <dsp:txXfrm>
        <a:off x="1342878" y="1159649"/>
        <a:ext cx="3133383" cy="570723"/>
      </dsp:txXfrm>
    </dsp:sp>
    <dsp:sp modelId="{D6E232F9-A506-41A3-9B36-CE9DEC8D4034}">
      <dsp:nvSpPr>
        <dsp:cNvPr id="0" name=""/>
        <dsp:cNvSpPr/>
      </dsp:nvSpPr>
      <dsp:spPr>
        <a:xfrm>
          <a:off x="705011" y="1730372"/>
          <a:ext cx="1275734" cy="12757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1342878" y="1730372"/>
          <a:ext cx="3133383" cy="12757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Neural Networks</a:t>
          </a:r>
          <a:endParaRPr lang="en-SG" sz="2600" kern="1200" dirty="0"/>
        </a:p>
      </dsp:txBody>
      <dsp:txXfrm>
        <a:off x="1342878" y="1730372"/>
        <a:ext cx="3133383" cy="570723"/>
      </dsp:txXfrm>
    </dsp:sp>
    <dsp:sp modelId="{DBC2DDC1-AE94-4F82-BDDC-398D3F9B144A}">
      <dsp:nvSpPr>
        <dsp:cNvPr id="0" name=""/>
        <dsp:cNvSpPr/>
      </dsp:nvSpPr>
      <dsp:spPr>
        <a:xfrm>
          <a:off x="1057516" y="2301096"/>
          <a:ext cx="570723" cy="5707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1342878" y="2301096"/>
          <a:ext cx="3133383" cy="570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Deep Learning</a:t>
          </a:r>
          <a:endParaRPr lang="en-SG" sz="2600" kern="1200" dirty="0"/>
        </a:p>
      </dsp:txBody>
      <dsp:txXfrm>
        <a:off x="1342878" y="2301096"/>
        <a:ext cx="3133383" cy="57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83661"/>
          <a:ext cx="1220226" cy="107532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35577" y="115156"/>
        <a:ext cx="1157236" cy="1012334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83661"/>
          <a:ext cx="1220226" cy="107532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Coded</a:t>
          </a:r>
          <a:r>
            <a:rPr lang="fr-FR" sz="1800" kern="1200" dirty="0"/>
            <a:t> </a:t>
          </a:r>
          <a:r>
            <a:rPr lang="fr-FR" sz="1800" kern="1200" dirty="0" err="1"/>
            <a:t>Manually</a:t>
          </a:r>
          <a:r>
            <a:rPr lang="fr-FR" sz="1800" kern="1200" dirty="0"/>
            <a:t>)</a:t>
          </a:r>
        </a:p>
      </dsp:txBody>
      <dsp:txXfrm>
        <a:off x="1743894" y="115156"/>
        <a:ext cx="1157236" cy="1012334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83661"/>
          <a:ext cx="1220226" cy="107532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52211" y="115156"/>
        <a:ext cx="1157236" cy="10123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609001"/>
          <a:ext cx="1746954" cy="17469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873477" y="0"/>
          <a:ext cx="2038113" cy="17469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</a:t>
          </a:r>
          <a:endParaRPr lang="en-SG" sz="1700" kern="1200" dirty="0"/>
        </a:p>
      </dsp:txBody>
      <dsp:txXfrm>
        <a:off x="873477" y="0"/>
        <a:ext cx="2038113" cy="371227"/>
      </dsp:txXfrm>
    </dsp:sp>
    <dsp:sp modelId="{82D0C9BC-AB35-41ED-B5AA-19E1A0BC3DB9}">
      <dsp:nvSpPr>
        <dsp:cNvPr id="0" name=""/>
        <dsp:cNvSpPr/>
      </dsp:nvSpPr>
      <dsp:spPr>
        <a:xfrm>
          <a:off x="229287" y="980229"/>
          <a:ext cx="1288379" cy="128837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873477" y="980229"/>
          <a:ext cx="2038113" cy="1288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  <a:endParaRPr lang="en-SG" sz="1700" kern="1200" dirty="0"/>
        </a:p>
      </dsp:txBody>
      <dsp:txXfrm>
        <a:off x="873477" y="980229"/>
        <a:ext cx="2038113" cy="371227"/>
      </dsp:txXfrm>
    </dsp:sp>
    <dsp:sp modelId="{D6E232F9-A506-41A3-9B36-CE9DEC8D4034}">
      <dsp:nvSpPr>
        <dsp:cNvPr id="0" name=""/>
        <dsp:cNvSpPr/>
      </dsp:nvSpPr>
      <dsp:spPr>
        <a:xfrm>
          <a:off x="458575" y="1351456"/>
          <a:ext cx="829803" cy="82980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873477" y="1351456"/>
          <a:ext cx="2038113" cy="8298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Neural Networks</a:t>
          </a:r>
          <a:endParaRPr lang="en-SG" sz="1700" kern="1200" dirty="0"/>
        </a:p>
      </dsp:txBody>
      <dsp:txXfrm>
        <a:off x="873477" y="1351456"/>
        <a:ext cx="2038113" cy="371227"/>
      </dsp:txXfrm>
    </dsp:sp>
    <dsp:sp modelId="{DBC2DDC1-AE94-4F82-BDDC-398D3F9B144A}">
      <dsp:nvSpPr>
        <dsp:cNvPr id="0" name=""/>
        <dsp:cNvSpPr/>
      </dsp:nvSpPr>
      <dsp:spPr>
        <a:xfrm>
          <a:off x="687863" y="1722684"/>
          <a:ext cx="371227" cy="37122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873477" y="1722684"/>
          <a:ext cx="2038113" cy="371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  <a:endParaRPr lang="en-SG" sz="1700" kern="1200" dirty="0"/>
        </a:p>
      </dsp:txBody>
      <dsp:txXfrm>
        <a:off x="873477" y="1722684"/>
        <a:ext cx="2038113" cy="37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667B5-0EA0-5B7D-5AEE-75464B75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F35-AF85-FAE0-DA12-DCCA36BE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4E54A8-13DD-C9EE-C130-6ACE32C2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08/01/2026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8.04035" TargetMode="External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manning.com/books/deep-learning-with-pytorch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downloads" TargetMode="External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 dirty="0"/>
              <a:t> Practice of Deep Learning</a:t>
            </a:r>
            <a:br>
              <a:rPr lang="en-US" b="1" dirty="0"/>
            </a:br>
            <a:r>
              <a:rPr lang="en-US" dirty="0"/>
              <a:t>Course Introduction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4545" cy="5032375"/>
          </a:xfrm>
        </p:spPr>
        <p:txBody>
          <a:bodyPr>
            <a:normAutofit/>
          </a:bodyPr>
          <a:lstStyle/>
          <a:p>
            <a:r>
              <a:rPr lang="en-GB" dirty="0"/>
              <a:t>Framework of choice will be </a:t>
            </a:r>
            <a:r>
              <a:rPr lang="en-GB" b="1" dirty="0" err="1"/>
              <a:t>PyTorch</a:t>
            </a:r>
            <a:r>
              <a:rPr lang="en-GB" b="1" dirty="0"/>
              <a:t>! </a:t>
            </a:r>
            <a:r>
              <a:rPr lang="en-GB" dirty="0"/>
              <a:t>(not </a:t>
            </a:r>
            <a:r>
              <a:rPr lang="en-GB" dirty="0" err="1"/>
              <a:t>Tensorflow</a:t>
            </a:r>
            <a:r>
              <a:rPr lang="en-GB" dirty="0"/>
              <a:t>, not </a:t>
            </a:r>
            <a:r>
              <a:rPr lang="en-GB" dirty="0" err="1"/>
              <a:t>Keras</a:t>
            </a:r>
            <a:r>
              <a:rPr lang="en-GB" dirty="0"/>
              <a:t>, not </a:t>
            </a:r>
            <a:r>
              <a:rPr lang="en-GB" dirty="0" err="1"/>
              <a:t>MXNet</a:t>
            </a:r>
            <a:r>
              <a:rPr lang="en-GB" dirty="0"/>
              <a:t>, etc.)</a:t>
            </a:r>
          </a:p>
          <a:p>
            <a:r>
              <a:rPr lang="en-GB" dirty="0"/>
              <a:t>Increasing popularity and preferred to Google’s </a:t>
            </a:r>
            <a:r>
              <a:rPr lang="en-GB" dirty="0" err="1"/>
              <a:t>Tensorflow</a:t>
            </a:r>
            <a:r>
              <a:rPr lang="en-GB" dirty="0"/>
              <a:t> these days for many reasons.</a:t>
            </a:r>
          </a:p>
          <a:p>
            <a:r>
              <a:rPr lang="en-GB" dirty="0"/>
              <a:t>Learn more, if curious: </a:t>
            </a:r>
            <a:r>
              <a:rPr lang="en-GB" dirty="0">
                <a:hlinkClick r:id="rId2"/>
              </a:rPr>
              <a:t>https://www.assemblyai.com/blog/pytorch-vs-tensorflow-in-2022/</a:t>
            </a:r>
            <a:endParaRPr lang="en-GB" dirty="0"/>
          </a:p>
          <a:p>
            <a:r>
              <a:rPr lang="en-GB" dirty="0"/>
              <a:t>Also, this: </a:t>
            </a:r>
            <a:r>
              <a:rPr lang="en-GB" dirty="0">
                <a:hlinkClick r:id="rId3"/>
              </a:rPr>
              <a:t>https://arxiv.org/abs/2508.04035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5EAB954-957E-D4B7-7CEA-B5B5FA43A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1" y="3328011"/>
            <a:ext cx="5719960" cy="352998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0EC893D-A9C0-E3AD-91DA-F3EAD655B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57" y="1219994"/>
            <a:ext cx="4216034" cy="21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dirty="0" err="1"/>
              <a:t>PyTorch</a:t>
            </a:r>
            <a:r>
              <a:rPr lang="en-GB" dirty="0"/>
              <a:t>, by getting the latest version (not the one shown below!) from </a:t>
            </a:r>
            <a:r>
              <a:rPr lang="en-GB" dirty="0">
                <a:hlinkClick r:id="rId2"/>
              </a:rPr>
              <a:t>https://pytorch.org/get-started/locally/</a:t>
            </a:r>
            <a:endParaRPr lang="en-GB" dirty="0"/>
          </a:p>
          <a:p>
            <a:r>
              <a:rPr lang="en-GB" dirty="0"/>
              <a:t>Setting up CUDA/GPU acceleration is always a good idea!</a:t>
            </a:r>
            <a:br>
              <a:rPr lang="en-GB" dirty="0"/>
            </a:br>
            <a:r>
              <a:rPr lang="en-GB" dirty="0"/>
              <a:t>(More details in bonus slides).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B9707-E3C3-C8AC-1495-88C014E7D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44" y="3667737"/>
            <a:ext cx="8331051" cy="31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806D8-1137-811F-D791-1EB7DCC2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372F-824F-CFD6-F299-3C1FE27A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 dirty="0"/>
              <a:t> Practice of Deep Learning</a:t>
            </a:r>
            <a:br>
              <a:rPr lang="en-US" b="1" dirty="0"/>
            </a:br>
            <a:r>
              <a:rPr lang="en-US" dirty="0"/>
              <a:t>Day 1, Part 1/4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5019E-0AD2-73BD-0E41-79B3015929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F52351-A086-FC72-0032-EA33722F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lecture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02448-3801-471A-05BA-5A898146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1" y="3936012"/>
            <a:ext cx="5495201" cy="265944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B938B3-49AA-64A9-0AE5-33A896685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Artificial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Intelligence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dirty="0"/>
              <a:t>In Computer Science, </a:t>
            </a:r>
            <a:r>
              <a:rPr lang="en-SG" b="1" dirty="0">
                <a:solidFill>
                  <a:srgbClr val="00B050"/>
                </a:solidFill>
              </a:rPr>
              <a:t>Artificial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Intelligence</a:t>
            </a:r>
            <a:r>
              <a:rPr lang="en-SG" b="1" dirty="0"/>
              <a:t> (AI) </a:t>
            </a:r>
            <a:r>
              <a:rPr lang="en-SG" dirty="0"/>
              <a:t>refers to </a:t>
            </a:r>
            <a:r>
              <a:rPr lang="en-GB" dirty="0"/>
              <a:t>the theory and development of computer systems capable to </a:t>
            </a:r>
            <a:r>
              <a:rPr lang="en-GB" b="1" dirty="0"/>
              <a:t>replicate/emulate the human brain</a:t>
            </a:r>
            <a:r>
              <a:rPr lang="en-GB" dirty="0"/>
              <a:t>, more specifically </a:t>
            </a:r>
            <a:r>
              <a:rPr lang="en-GB" b="1" dirty="0"/>
              <a:t>perform cognitive tasks</a:t>
            </a:r>
            <a:r>
              <a:rPr lang="en-GB" dirty="0"/>
              <a:t> that normally require human intelligence, such as visual perception, speech recognition, decision-making, and translation between languages.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CC3C7A5-B077-6F5F-45EA-4FDC58A4B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27673"/>
              </p:ext>
            </p:extLst>
          </p:nvPr>
        </p:nvGraphicFramePr>
        <p:xfrm>
          <a:off x="7137400" y="365125"/>
          <a:ext cx="4476262" cy="386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161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Computer Science, 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dirty="0"/>
              <a:t> </a:t>
            </a:r>
            <a:r>
              <a:rPr lang="en-GB" b="1" dirty="0"/>
              <a:t>(ML)</a:t>
            </a:r>
            <a:r>
              <a:rPr lang="en-GB" dirty="0"/>
              <a:t> refers to the field of study that describes </a:t>
            </a:r>
            <a:r>
              <a:rPr lang="en-GB" b="1" dirty="0"/>
              <a:t>techniques</a:t>
            </a:r>
            <a:r>
              <a:rPr lang="en-GB" dirty="0"/>
              <a:t> and </a:t>
            </a:r>
            <a:r>
              <a:rPr lang="en-GB" b="1" dirty="0"/>
              <a:t>algorithms</a:t>
            </a:r>
            <a:r>
              <a:rPr lang="en-GB" dirty="0"/>
              <a:t> that give computers the </a:t>
            </a:r>
            <a:r>
              <a:rPr lang="en-GB" b="1" dirty="0"/>
              <a:t>ability to learn without being explicitly programmed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u="sng" dirty="0"/>
              <a:t>Some</a:t>
            </a:r>
            <a:r>
              <a:rPr lang="en-GB" dirty="0"/>
              <a:t> implementations of machine learning may rely on </a:t>
            </a:r>
            <a:r>
              <a:rPr lang="en-GB" b="1" dirty="0"/>
              <a:t>data</a:t>
            </a:r>
            <a:r>
              <a:rPr lang="en-GB" dirty="0"/>
              <a:t> and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D44B9A1-537C-8FAD-9312-28EA40B67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79052"/>
              </p:ext>
            </p:extLst>
          </p:nvPr>
        </p:nvGraphicFramePr>
        <p:xfrm>
          <a:off x="7151077" y="1914767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214A9B-AEF2-000F-C87F-D02A05A27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86585"/>
              </p:ext>
            </p:extLst>
          </p:nvPr>
        </p:nvGraphicFramePr>
        <p:xfrm>
          <a:off x="7151076" y="5079999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185986-30C4-409E-4CCE-C31ABDC63CE2}"/>
              </a:ext>
            </a:extLst>
          </p:cNvPr>
          <p:cNvSpPr txBox="1"/>
          <p:nvPr/>
        </p:nvSpPr>
        <p:spPr>
          <a:xfrm>
            <a:off x="7151075" y="1640958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Conventional programming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C98E0-52CF-30C6-2263-89612014B5AD}"/>
              </a:ext>
            </a:extLst>
          </p:cNvPr>
          <p:cNvSpPr txBox="1"/>
          <p:nvPr/>
        </p:nvSpPr>
        <p:spPr>
          <a:xfrm>
            <a:off x="7151075" y="4760397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Machine Learning</a:t>
            </a:r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A78D0-5585-4A73-CBAC-4BE6346D2322}"/>
              </a:ext>
            </a:extLst>
          </p:cNvPr>
          <p:cNvSpPr txBox="1"/>
          <p:nvPr/>
        </p:nvSpPr>
        <p:spPr>
          <a:xfrm>
            <a:off x="8860079" y="3774239"/>
            <a:ext cx="122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12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618" y="1825625"/>
            <a:ext cx="54241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normally</a:t>
            </a:r>
            <a:r>
              <a:rPr lang="fr-FR" dirty="0"/>
              <a:t> do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,</a:t>
            </a:r>
            <a:endParaRPr lang="fr-FR" dirty="0"/>
          </a:p>
          <a:p>
            <a:r>
              <a:rPr lang="fr-FR" dirty="0"/>
              <a:t>and return </a:t>
            </a:r>
            <a:r>
              <a:rPr lang="fr-FR" b="1" dirty="0"/>
              <a:t>outputs,</a:t>
            </a: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610827"/>
              </p:ext>
            </p:extLst>
          </p:nvPr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in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951585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119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197789"/>
            <a:ext cx="4431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Very </a:t>
            </a:r>
            <a:r>
              <a:rPr lang="fr-FR" sz="2400" dirty="0" err="1"/>
              <a:t>easy</a:t>
            </a:r>
            <a:r>
              <a:rPr lang="fr-FR" sz="2400" dirty="0"/>
              <a:t> for a </a:t>
            </a:r>
            <a:r>
              <a:rPr lang="fr-FR" sz="2400" dirty="0" err="1"/>
              <a:t>human</a:t>
            </a:r>
            <a:r>
              <a:rPr lang="fr-FR" sz="2400" dirty="0"/>
              <a:t>… </a:t>
            </a:r>
          </a:p>
          <a:p>
            <a:pPr algn="ctr"/>
            <a:r>
              <a:rPr lang="fr-FR" sz="2400" b="1" dirty="0"/>
              <a:t>But, how </a:t>
            </a:r>
            <a:r>
              <a:rPr lang="fr-FR" sz="2400" b="1" dirty="0" err="1"/>
              <a:t>would</a:t>
            </a:r>
            <a:r>
              <a:rPr lang="fr-FR" sz="2400" b="1" dirty="0"/>
              <a:t> </a:t>
            </a:r>
            <a:r>
              <a:rPr lang="fr-FR" sz="2400" b="1" dirty="0" err="1"/>
              <a:t>we</a:t>
            </a:r>
            <a:r>
              <a:rPr lang="fr-FR" sz="2400" b="1" dirty="0"/>
              <a:t> </a:t>
            </a:r>
            <a:r>
              <a:rPr lang="fr-FR" sz="2400" b="1" dirty="0" err="1"/>
              <a:t>explain</a:t>
            </a:r>
            <a:r>
              <a:rPr lang="fr-FR" sz="2400" b="1" dirty="0"/>
              <a:t> the </a:t>
            </a:r>
            <a:r>
              <a:rPr lang="fr-FR" sz="2400" b="1" dirty="0" err="1"/>
              <a:t>logic</a:t>
            </a:r>
            <a:r>
              <a:rPr lang="fr-FR" sz="2400" b="1" dirty="0"/>
              <a:t> of </a:t>
            </a:r>
            <a:r>
              <a:rPr lang="fr-FR" sz="2400" b="1" dirty="0" err="1"/>
              <a:t>recognizing</a:t>
            </a:r>
            <a:r>
              <a:rPr lang="fr-FR" sz="2400" b="1" dirty="0"/>
              <a:t> </a:t>
            </a:r>
            <a:r>
              <a:rPr lang="fr-FR" sz="2400" b="1" dirty="0" err="1"/>
              <a:t>animals</a:t>
            </a:r>
            <a:r>
              <a:rPr lang="fr-FR" sz="2400" b="1" dirty="0"/>
              <a:t> in </a:t>
            </a:r>
            <a:r>
              <a:rPr lang="fr-FR" sz="2400" b="1" dirty="0" err="1"/>
              <a:t>pictures</a:t>
            </a:r>
            <a:r>
              <a:rPr lang="fr-FR" sz="2400" b="1" dirty="0"/>
              <a:t> to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9532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330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Other</a:t>
            </a:r>
            <a:r>
              <a:rPr lang="fr-FR" dirty="0"/>
              <a:t> scenarios have to do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 </a:t>
            </a:r>
            <a:r>
              <a:rPr lang="fr-FR" b="1" dirty="0" err="1"/>
              <a:t>easy</a:t>
            </a:r>
            <a:r>
              <a:rPr lang="fr-FR" b="1" dirty="0"/>
              <a:t> </a:t>
            </a:r>
            <a:r>
              <a:rPr lang="fr-FR" b="1" dirty="0" err="1"/>
              <a:t>closed-form</a:t>
            </a:r>
            <a:r>
              <a:rPr lang="fr-FR" b="1" dirty="0"/>
              <a:t> expression </a:t>
            </a:r>
            <a:r>
              <a:rPr lang="fr-FR" b="1" dirty="0" err="1"/>
              <a:t>connecting</a:t>
            </a:r>
            <a:r>
              <a:rPr lang="fr-FR" b="1" dirty="0"/>
              <a:t> inputs to outputs.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a good </a:t>
            </a:r>
            <a:r>
              <a:rPr lang="fr-FR" b="1" dirty="0" err="1">
                <a:solidFill>
                  <a:srgbClr val="7030A0"/>
                </a:solidFill>
              </a:rPr>
              <a:t>selling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price</a:t>
            </a:r>
            <a:r>
              <a:rPr lang="fr-FR" b="1" dirty="0">
                <a:solidFill>
                  <a:srgbClr val="7030A0"/>
                </a:solidFill>
              </a:rPr>
              <a:t> for </a:t>
            </a:r>
            <a:r>
              <a:rPr lang="fr-FR" b="1" dirty="0" err="1">
                <a:solidFill>
                  <a:srgbClr val="7030A0"/>
                </a:solidFill>
              </a:rPr>
              <a:t>my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appartment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r>
              <a:rPr lang="fr-FR" dirty="0"/>
              <a:t>How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(size, location, etc.) and </a:t>
            </a:r>
            <a:r>
              <a:rPr lang="fr-FR" dirty="0" err="1"/>
              <a:t>previous</a:t>
            </a:r>
            <a:r>
              <a:rPr lang="fr-FR" dirty="0"/>
              <a:t> sales?</a:t>
            </a:r>
          </a:p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>
                <a:sym typeface="Wingdings" panose="05000000000000000000" pitchFamily="2" charset="2"/>
              </a:rPr>
              <a:t>Typical</a:t>
            </a:r>
            <a:r>
              <a:rPr lang="fr-FR" b="1" dirty="0">
                <a:sym typeface="Wingdings" panose="05000000000000000000" pitchFamily="2" charset="2"/>
              </a:rPr>
              <a:t> Machine Learning </a:t>
            </a:r>
            <a:r>
              <a:rPr lang="fr-FR" b="1" dirty="0" err="1">
                <a:sym typeface="Wingdings" panose="05000000000000000000" pitchFamily="2" charset="2"/>
              </a:rPr>
              <a:t>Problems</a:t>
            </a:r>
            <a:r>
              <a:rPr lang="fr-FR" b="1" dirty="0">
                <a:sym typeface="Wingdings" panose="05000000000000000000" pitchFamily="2" charset="2"/>
              </a:rPr>
              <a:t>!</a:t>
            </a:r>
            <a:endParaRPr lang="fr-FR" b="1" dirty="0"/>
          </a:p>
          <a:p>
            <a:endParaRPr lang="fr-FR" dirty="0"/>
          </a:p>
        </p:txBody>
      </p:sp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A91BF-E1F7-E9E5-EBE1-51D5DEB7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D679B-9F39-744F-5FC7-F4FE5219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7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(or nodes) called artificial neurons</a:t>
            </a:r>
            <a:r>
              <a:rPr lang="en-GB" dirty="0"/>
              <a:t>, which are a (loose) model for the neurons in a biological brain.</a:t>
            </a:r>
          </a:p>
        </p:txBody>
      </p:sp>
      <p:pic>
        <p:nvPicPr>
          <p:cNvPr id="13" name="Picture 1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04C9B43B-40BD-8F2B-A299-B54466A2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11" y="365125"/>
            <a:ext cx="5072155" cy="337824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B42433-DD46-C0B9-7EFC-E3F3E4EC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7846882" y="3837790"/>
            <a:ext cx="3144967" cy="29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5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instructors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688016" cy="4958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Matthieu (Matt) De Mari</a:t>
            </a:r>
          </a:p>
          <a:p>
            <a:r>
              <a:rPr lang="en-US" dirty="0"/>
              <a:t>Senior Lecturer at SUTD (Python, Deep Learning, Prog. Language Concepts, Capstone, etc.)</a:t>
            </a:r>
          </a:p>
          <a:p>
            <a:r>
              <a:rPr lang="en-US" dirty="0"/>
              <a:t>Co-Director (Master of Science in Design and Artificial Intelligence for Enterprise)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 (in SUTD Academy/AI cluster): 2.401-07.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FF3A6-B11F-1ADC-D3BE-E26F218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91" y="1690688"/>
            <a:ext cx="3486869" cy="47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(or nodes) called artificial neurons</a:t>
            </a:r>
            <a:r>
              <a:rPr lang="en-GB" dirty="0"/>
              <a:t>, which are a (loose) model for the neurons in a biological brain.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779FB-09DB-842B-5D47-010A55395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Each connection, like the synapses in a biological brain, can transmit a signal to other neurons, therefore </a:t>
            </a:r>
            <a:r>
              <a:rPr lang="en-GB" b="1" dirty="0"/>
              <a:t>processing any information given as inputs and producing a final signal as output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3" name="Picture 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2DD93DF7-B9C7-7900-A89C-6F0DE1F7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01119"/>
            <a:ext cx="2796590" cy="18626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9C9C99-5ADC-5F5B-8E86-A945C88E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9282967" y="4293794"/>
            <a:ext cx="2619863" cy="24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64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Deep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Deep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b="1" dirty="0"/>
              <a:t> (DL) </a:t>
            </a:r>
            <a:r>
              <a:rPr lang="en-GB" dirty="0"/>
              <a:t>is a subfield of machine learning, and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make up the backbone of deep learning algorithms.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number of node layers, </a:t>
            </a:r>
            <a:r>
              <a:rPr lang="en-GB" dirty="0"/>
              <a:t>or</a:t>
            </a:r>
            <a:r>
              <a:rPr lang="en-GB" b="1" dirty="0"/>
              <a:t> depth</a:t>
            </a:r>
            <a:r>
              <a:rPr lang="en-GB" dirty="0"/>
              <a:t>, of neural networks is what distinguishes a </a:t>
            </a:r>
            <a:r>
              <a:rPr lang="en-GB" b="1" u="sng" dirty="0"/>
              <a:t>shallow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 from a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, which must have more than three.</a:t>
            </a:r>
            <a:endParaRPr lang="en-SG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E84C124-D1CE-668B-3F41-F4530F88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6955691" y="3856279"/>
            <a:ext cx="4610833" cy="272573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0C15EF-BF44-3EB9-0304-0411E6CC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7893783" y="523629"/>
            <a:ext cx="3336925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C01C3-BC43-CCB4-739E-04E83EE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5" y="4563329"/>
            <a:ext cx="4640786" cy="2245942"/>
          </a:xfrm>
          <a:prstGeom prst="rect">
            <a:avLst/>
          </a:prstGeo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14978745-F435-EFB2-F0FD-EFBAA9DE2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937885"/>
              </p:ext>
            </p:extLst>
          </p:nvPr>
        </p:nvGraphicFramePr>
        <p:xfrm>
          <a:off x="683486" y="1810407"/>
          <a:ext cx="2911591" cy="296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05C717F0-57FD-6CCB-159B-060DBAC4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67" y="1565912"/>
            <a:ext cx="4995655" cy="24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8C89A2-82AC-E043-4DEC-4A0F9EDC84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8290942" y="4588978"/>
            <a:ext cx="3799213" cy="224594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63E14B-9A42-F774-03CE-08533573C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5541397" y="4178671"/>
            <a:ext cx="2749545" cy="2245942"/>
          </a:xfrm>
          <a:prstGeom prst="rect">
            <a:avLst/>
          </a:prstGeom>
        </p:spPr>
      </p:pic>
      <p:pic>
        <p:nvPicPr>
          <p:cNvPr id="11" name="Picture 10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136DEE69-FEF1-EC5E-1B2B-B226AC7EE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9" y="1810407"/>
            <a:ext cx="2796590" cy="18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ML.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b="1" dirty="0"/>
              <a:t>Supervised machine learning </a:t>
            </a:r>
            <a:r>
              <a:rPr lang="en-GB" dirty="0"/>
              <a:t>relies on </a:t>
            </a:r>
            <a:r>
              <a:rPr lang="en-GB" b="1" dirty="0"/>
              <a:t>labelled input and output data </a:t>
            </a:r>
            <a:r>
              <a:rPr lang="en-GB" dirty="0"/>
              <a:t>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machine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 (Supervised)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Classification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Classification models are used to divide the samples in the dataset into different </a:t>
            </a:r>
            <a:r>
              <a:rPr lang="en-GB" b="1" dirty="0"/>
              <a:t>classes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Classification algorithms are then used to predict/classify </a:t>
            </a:r>
            <a:r>
              <a:rPr lang="en-GB" b="1" dirty="0"/>
              <a:t>discrete or finite number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such as Male or Female, True or False, Spam or Not Spam, etc. </a:t>
            </a:r>
          </a:p>
          <a:p>
            <a:pPr marL="0" indent="0">
              <a:buNone/>
            </a:pPr>
            <a:r>
              <a:rPr lang="en-GB" dirty="0"/>
              <a:t>In Classification, the outputs are </a:t>
            </a:r>
            <a:r>
              <a:rPr lang="en-GB" b="1" dirty="0"/>
              <a:t>discrete</a:t>
            </a:r>
            <a:r>
              <a:rPr lang="en-GB" dirty="0"/>
              <a:t> or </a:t>
            </a:r>
            <a:r>
              <a:rPr lang="en-GB" b="1" dirty="0"/>
              <a:t>categorical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3C7EF1-C4AC-713C-63B9-4157061F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5" y="1561202"/>
            <a:ext cx="5697686" cy="2846612"/>
          </a:xfrm>
          <a:prstGeom prst="rect">
            <a:avLst/>
          </a:prstGeom>
        </p:spPr>
      </p:pic>
      <p:pic>
        <p:nvPicPr>
          <p:cNvPr id="5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E2A5716-3CE5-38A3-F943-C1719D07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36" y="4865588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456F3-5BB4-F009-FF86-42780D6C98A9}"/>
              </a:ext>
            </a:extLst>
          </p:cNvPr>
          <p:cNvSpPr txBox="1"/>
          <p:nvPr/>
        </p:nvSpPr>
        <p:spPr>
          <a:xfrm>
            <a:off x="10501162" y="5419225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a cat!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42C8F-581A-DDAF-3919-5B9D9687F00C}"/>
              </a:ext>
            </a:extLst>
          </p:cNvPr>
          <p:cNvCxnSpPr>
            <a:endCxn id="6" idx="1"/>
          </p:cNvCxnSpPr>
          <p:nvPr/>
        </p:nvCxnSpPr>
        <p:spPr>
          <a:xfrm>
            <a:off x="9124749" y="5601903"/>
            <a:ext cx="1376413" cy="19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610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Regression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Regression models are used to identify the relationships between the input and output variables. </a:t>
            </a:r>
          </a:p>
          <a:p>
            <a:pPr marL="0" indent="0">
              <a:buNone/>
            </a:pPr>
            <a:r>
              <a:rPr lang="en-GB" dirty="0"/>
              <a:t>Regression algorithms are used to </a:t>
            </a:r>
            <a:r>
              <a:rPr lang="en-GB" b="1" dirty="0"/>
              <a:t>predict</a:t>
            </a:r>
            <a:r>
              <a:rPr lang="en-GB" dirty="0"/>
              <a:t>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 such as price, salary, age, etc.</a:t>
            </a:r>
          </a:p>
          <a:p>
            <a:pPr marL="0" indent="0">
              <a:buNone/>
            </a:pPr>
            <a:r>
              <a:rPr lang="en-GB" dirty="0"/>
              <a:t>In regression, the outputs are often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numerical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and not a finite list of possibilities. 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CCD4D58C-EB87-859D-CDD7-DDBEA8CD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A3EE8-95B0-834B-B276-6BA2F57B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D5C7-2482-B979-6D00-79594D1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2"/>
                </a:solidFill>
              </a:rPr>
              <a:t>Depends on you approach it.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</a:t>
            </a:r>
            <a:r>
              <a:rPr lang="en-GB" b="1" u="sng" dirty="0"/>
              <a:t>value</a:t>
            </a:r>
            <a:r>
              <a:rPr lang="en-GB" b="1" dirty="0"/>
              <a:t> of the stock in the future</a:t>
            </a:r>
            <a:r>
              <a:rPr lang="en-GB" dirty="0"/>
              <a:t>, then it is a </a:t>
            </a:r>
            <a:r>
              <a:rPr lang="en-GB" b="1" dirty="0">
                <a:solidFill>
                  <a:schemeClr val="accent2"/>
                </a:solidFill>
              </a:rPr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plan is to </a:t>
            </a:r>
            <a:r>
              <a:rPr lang="en-GB" b="1" dirty="0"/>
              <a:t>predict whether we should </a:t>
            </a:r>
            <a:r>
              <a:rPr lang="en-GB" b="1" u="sng" dirty="0"/>
              <a:t>buy, sell or hold</a:t>
            </a:r>
            <a:r>
              <a:rPr lang="en-GB" dirty="0"/>
              <a:t>, then it is a </a:t>
            </a:r>
            <a:r>
              <a:rPr lang="en-GB" b="1" dirty="0">
                <a:solidFill>
                  <a:schemeClr val="accent2"/>
                </a:solidFill>
              </a:rPr>
              <a:t>classification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151-78BC-FF7A-7302-FF4A4817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and Supervised/Unsupervised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BA30B-8195-4633-6744-AE86C2FD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267"/>
          </a:xfrm>
        </p:spPr>
        <p:txBody>
          <a:bodyPr>
            <a:normAutofit/>
          </a:bodyPr>
          <a:lstStyle/>
          <a:p>
            <a:pPr algn="ctr"/>
            <a:endParaRPr lang="en-GB" sz="3600" dirty="0"/>
          </a:p>
          <a:p>
            <a:pPr marL="0" indent="0" algn="ctr">
              <a:buNone/>
            </a:pPr>
            <a:r>
              <a:rPr lang="en-SG" sz="3600" dirty="0"/>
              <a:t>While it is possible to use Deep Learning models and Neural Networks to perform both Supervised and Unsupervised tasks…</a:t>
            </a:r>
          </a:p>
          <a:p>
            <a:pPr algn="ctr"/>
            <a:endParaRPr lang="en-SG" sz="3600" dirty="0"/>
          </a:p>
          <a:p>
            <a:pPr marL="0" indent="0" algn="ctr">
              <a:buNone/>
            </a:pPr>
            <a:r>
              <a:rPr lang="en-SG" sz="3600" dirty="0"/>
              <a:t>The vast majority of DL/NN tasks fall in the category of </a:t>
            </a:r>
            <a:r>
              <a:rPr lang="en-SG" sz="3600" b="1" dirty="0"/>
              <a:t>supervised</a:t>
            </a:r>
            <a:r>
              <a:rPr lang="en-SG" sz="3600" dirty="0"/>
              <a:t> </a:t>
            </a:r>
            <a:r>
              <a:rPr lang="en-SG" sz="3600" b="1" dirty="0"/>
              <a:t>learning</a:t>
            </a:r>
            <a:r>
              <a:rPr lang="en-SG" sz="3600" dirty="0"/>
              <a:t>. </a:t>
            </a:r>
          </a:p>
          <a:p>
            <a:pPr marL="0" indent="0" algn="ctr">
              <a:buNone/>
            </a:pPr>
            <a:r>
              <a:rPr lang="en-SG" sz="3600" dirty="0"/>
              <a:t>(And we will therefore mostly focus on that for now)</a:t>
            </a:r>
          </a:p>
        </p:txBody>
      </p:sp>
    </p:spTree>
    <p:extLst>
      <p:ext uri="{BB962C8B-B14F-4D97-AF65-F5344CB8AC3E}">
        <p14:creationId xmlns:p14="http://schemas.microsoft.com/office/powerpoint/2010/main" val="420516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this course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Introduce the technical aspects related to the </a:t>
            </a:r>
            <a:r>
              <a:rPr lang="en-GB" b="1" dirty="0"/>
              <a:t>implementation of Deep Neural Networks, a.k.a. Deep Learning</a:t>
            </a:r>
            <a:r>
              <a:rPr lang="en-GB" dirty="0"/>
              <a:t>.</a:t>
            </a:r>
          </a:p>
          <a:p>
            <a:r>
              <a:rPr lang="en-GB" dirty="0"/>
              <a:t>Teach the students about the </a:t>
            </a:r>
            <a:r>
              <a:rPr lang="en-GB" b="1" dirty="0"/>
              <a:t>most popular framework </a:t>
            </a:r>
            <a:r>
              <a:rPr lang="en-GB" dirty="0"/>
              <a:t>for implementing Deep Neural Networks (as of Jan 2025): </a:t>
            </a:r>
            <a:r>
              <a:rPr lang="en-GB" b="1" dirty="0" err="1"/>
              <a:t>PyTorch</a:t>
            </a:r>
            <a:r>
              <a:rPr lang="en-GB" b="1" dirty="0"/>
              <a:t>.</a:t>
            </a:r>
          </a:p>
          <a:p>
            <a:r>
              <a:rPr lang="en-GB" dirty="0"/>
              <a:t>Discuss the </a:t>
            </a:r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foundations</a:t>
            </a:r>
            <a:r>
              <a:rPr lang="en-GB" dirty="0"/>
              <a:t>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b="1" dirty="0"/>
              <a:t>intuitions</a:t>
            </a:r>
            <a:r>
              <a:rPr lang="en-GB" dirty="0"/>
              <a:t> behind Deep Learning tools, layers and techniques.</a:t>
            </a:r>
          </a:p>
          <a:p>
            <a:r>
              <a:rPr lang="en-GB" dirty="0"/>
              <a:t>Give the students a </a:t>
            </a:r>
            <a:r>
              <a:rPr lang="en-GB" b="1" dirty="0"/>
              <a:t>global overview of the foundational and advanced techniques </a:t>
            </a:r>
            <a:r>
              <a:rPr lang="en-GB" dirty="0"/>
              <a:t>related to Deep Learning and Neural Networks.</a:t>
            </a:r>
          </a:p>
          <a:p>
            <a:r>
              <a:rPr lang="en-GB" dirty="0"/>
              <a:t>Describe </a:t>
            </a:r>
            <a:r>
              <a:rPr lang="en-GB" b="1" dirty="0"/>
              <a:t>examples of practical applications </a:t>
            </a:r>
            <a:r>
              <a:rPr lang="en-GB" dirty="0"/>
              <a:t>of Deep Learning, showing how some key AI tools are implemented.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985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an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158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Elements of a ML problem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Machine learning problems should be well-defined, i.e. the following elements must be clearly identified: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of current model on said task and dataset.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7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b="1" dirty="0">
                <a:solidFill>
                  <a:srgbClr val="7030A0"/>
                </a:solidFill>
              </a:rPr>
              <a:t>Predict price of an apartment based on the apartment features.</a:t>
            </a:r>
          </a:p>
          <a:p>
            <a:r>
              <a:rPr lang="en-GB" dirty="0"/>
              <a:t>We will generate a “fake” dataset consisting of apartments with features and selling prices.</a:t>
            </a:r>
          </a:p>
          <a:p>
            <a:r>
              <a:rPr lang="en-GB" dirty="0"/>
              <a:t>It is a </a:t>
            </a:r>
            <a:r>
              <a:rPr lang="en-GB" b="1" dirty="0">
                <a:solidFill>
                  <a:srgbClr val="7030A0"/>
                </a:solidFill>
              </a:rPr>
              <a:t>supervised regression task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7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b="1" dirty="0">
                <a:solidFill>
                  <a:srgbClr val="7030A0"/>
                </a:solidFill>
              </a:rPr>
              <a:t>Inputs</a:t>
            </a:r>
            <a:r>
              <a:rPr lang="en-GB" dirty="0"/>
              <a:t> will be a </a:t>
            </a:r>
            <a:r>
              <a:rPr lang="en-GB" b="1" dirty="0">
                <a:solidFill>
                  <a:srgbClr val="7030A0"/>
                </a:solidFill>
              </a:rPr>
              <a:t>list of apartment features</a:t>
            </a:r>
            <a:r>
              <a:rPr lang="en-GB" dirty="0"/>
              <a:t>, which here will only consist of the </a:t>
            </a:r>
            <a:r>
              <a:rPr lang="en-GB" b="1" dirty="0"/>
              <a:t>surface of the apartment</a:t>
            </a:r>
            <a:r>
              <a:rPr lang="en-GB" dirty="0"/>
              <a:t>, in square meters (sqm).</a:t>
            </a:r>
          </a:p>
          <a:p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Output</a:t>
            </a:r>
            <a:r>
              <a:rPr lang="en-GB" dirty="0"/>
              <a:t> will be the </a:t>
            </a:r>
            <a:r>
              <a:rPr lang="en-GB" b="1" dirty="0">
                <a:solidFill>
                  <a:srgbClr val="7030A0"/>
                </a:solidFill>
              </a:rPr>
              <a:t>selling price </a:t>
            </a:r>
            <a:r>
              <a:rPr lang="en-GB" dirty="0"/>
              <a:t>in millions of SGD (</a:t>
            </a:r>
            <a:r>
              <a:rPr lang="en-GB" dirty="0" err="1"/>
              <a:t>mSGD</a:t>
            </a:r>
            <a:r>
              <a:rPr lang="en-GB" dirty="0"/>
              <a:t>).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20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Have a look at Notebook 1.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We will create a dataset, which uses surfaces as inputs, with values drawn randomly between 40 and 150 sqm.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assume that the price is randomly generated, using a uniform distribution, with:</a:t>
            </a:r>
          </a:p>
          <a:p>
            <a:r>
              <a:rPr lang="en-GB" dirty="0"/>
              <a:t>Average price being 100000 + 14373 times the surface in sqm,</a:t>
            </a:r>
          </a:p>
          <a:p>
            <a:r>
              <a:rPr lang="en-GB" dirty="0"/>
              <a:t>and a random "variation" of +/- 10% around the average value.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6055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61CE-0941-BF4D-D808-3D63620F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813"/>
            <a:ext cx="10784828" cy="46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0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63BE8-B0B6-C784-036F-FF8120F2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74" y="1481977"/>
            <a:ext cx="7482444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0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4E316-F969-F6FF-0ABE-8B7D9BA1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41" y="0"/>
            <a:ext cx="869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4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Here, our model will consist of a </a:t>
            </a:r>
            <a:r>
              <a:rPr lang="en-GB" b="1" dirty="0">
                <a:solidFill>
                  <a:srgbClr val="7030A0"/>
                </a:solidFill>
              </a:rPr>
              <a:t>linear regression model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has </a:t>
                </a:r>
                <a:r>
                  <a:rPr lang="en-GB" b="1" dirty="0"/>
                  <a:t>two trainable parameters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</a:t>
                </a:r>
                <a:r>
                  <a:rPr lang="en-GB" b="1" dirty="0"/>
                  <a:t> </a:t>
                </a:r>
                <a:r>
                  <a:rPr lang="en-GB" dirty="0"/>
                  <a:t>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</a:t>
                </a:r>
                <a:r>
                  <a:rPr lang="en-GB" b="1" dirty="0"/>
                  <a:t>input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predicted </a:t>
                </a:r>
                <a:r>
                  <a:rPr lang="en-GB" b="1" dirty="0"/>
                  <a:t>output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4B3D5-2FA4-6434-2E4A-2829B55C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749734"/>
            <a:ext cx="6078333" cy="159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8D44A-AA83-81F2-CBCE-9112156D3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72"/>
          <a:stretch/>
        </p:blipFill>
        <p:spPr>
          <a:xfrm>
            <a:off x="6595744" y="1552834"/>
            <a:ext cx="4758056" cy="31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3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try different values of (a, b)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B4344-19C7-806B-06F8-220DD44C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7" y="1556867"/>
            <a:ext cx="9953372" cy="5301133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6165BBB2-AE2F-EB86-BED0-8802CFB1A498}"/>
              </a:ext>
            </a:extLst>
          </p:cNvPr>
          <p:cNvSpPr/>
          <p:nvPr/>
        </p:nvSpPr>
        <p:spPr>
          <a:xfrm>
            <a:off x="1578708" y="2813538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AC416-64EA-9BF7-FA4A-DDDAB54809D4}"/>
              </a:ext>
            </a:extLst>
          </p:cNvPr>
          <p:cNvSpPr/>
          <p:nvPr/>
        </p:nvSpPr>
        <p:spPr>
          <a:xfrm>
            <a:off x="216877" y="3024552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  <a:br>
              <a:rPr lang="en-GB" dirty="0"/>
            </a:br>
            <a:r>
              <a:rPr lang="en-GB" dirty="0"/>
              <a:t>(red)</a:t>
            </a:r>
            <a:endParaRPr lang="en-S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A2785C3-6185-70A0-12A6-D99A63D185C6}"/>
              </a:ext>
            </a:extLst>
          </p:cNvPr>
          <p:cNvSpPr/>
          <p:nvPr/>
        </p:nvSpPr>
        <p:spPr>
          <a:xfrm>
            <a:off x="1578708" y="3979880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83724-1784-2493-4DBB-A112357F6851}"/>
              </a:ext>
            </a:extLst>
          </p:cNvPr>
          <p:cNvSpPr/>
          <p:nvPr/>
        </p:nvSpPr>
        <p:spPr>
          <a:xfrm>
            <a:off x="216877" y="4190894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</a:p>
          <a:p>
            <a:pPr algn="ctr"/>
            <a:r>
              <a:rPr lang="en-GB" dirty="0"/>
              <a:t>(green)</a:t>
            </a:r>
            <a:endParaRPr lang="en-SG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AE76E91-B35A-D5E2-50F0-33B923A05BA2}"/>
              </a:ext>
            </a:extLst>
          </p:cNvPr>
          <p:cNvSpPr/>
          <p:nvPr/>
        </p:nvSpPr>
        <p:spPr>
          <a:xfrm>
            <a:off x="1578708" y="5090119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DE596-BC49-CA2A-02C4-23F0AA094E2D}"/>
              </a:ext>
            </a:extLst>
          </p:cNvPr>
          <p:cNvSpPr/>
          <p:nvPr/>
        </p:nvSpPr>
        <p:spPr>
          <a:xfrm>
            <a:off x="216877" y="5301133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3</a:t>
            </a:r>
          </a:p>
          <a:p>
            <a:pPr algn="ctr"/>
            <a:r>
              <a:rPr lang="en-GB" dirty="0"/>
              <a:t>(black)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774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A71E-22EF-7351-69C3-49A12FF0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needed for this course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7C31-41F1-58EC-49B1-BE1AF7A8E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Must-have CS: </a:t>
            </a:r>
            <a:r>
              <a:rPr lang="en-GB" dirty="0"/>
              <a:t>Python, </a:t>
            </a:r>
            <a:r>
              <a:rPr lang="en-GB" dirty="0" err="1"/>
              <a:t>Numpy</a:t>
            </a:r>
            <a:r>
              <a:rPr lang="en-GB" dirty="0"/>
              <a:t>, Matplotlib.</a:t>
            </a:r>
          </a:p>
          <a:p>
            <a:r>
              <a:rPr lang="en-GB" b="1" dirty="0">
                <a:solidFill>
                  <a:srgbClr val="FF0000"/>
                </a:solidFill>
              </a:rPr>
              <a:t>Must-have Math: </a:t>
            </a:r>
            <a:r>
              <a:rPr lang="en-GB" dirty="0"/>
              <a:t>Linear Algebra, Multiple Variables Calculus, Differentiation/Derivatives, Optimization.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CS: </a:t>
            </a:r>
            <a:r>
              <a:rPr lang="en-GB" dirty="0"/>
              <a:t>Machine Learning, Data Processing, Pandas,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Math: </a:t>
            </a:r>
            <a:r>
              <a:rPr lang="en-GB" dirty="0"/>
              <a:t>Probabilities and Statistics, Graph Theory.</a:t>
            </a:r>
            <a:endParaRPr lang="en-SG" dirty="0"/>
          </a:p>
          <a:p>
            <a:pPr marL="0" indent="0" algn="ctr">
              <a:buNone/>
            </a:pPr>
            <a:endParaRPr lang="en-SG" b="1" dirty="0"/>
          </a:p>
          <a:p>
            <a:pPr marL="0" indent="0" algn="ctr">
              <a:buNone/>
            </a:pPr>
            <a:r>
              <a:rPr lang="en-SG" b="1" dirty="0"/>
              <a:t>Need to revise?</a:t>
            </a:r>
            <a:br>
              <a:rPr lang="en-SG" b="1" dirty="0"/>
            </a:br>
            <a:r>
              <a:rPr lang="en-SG" b="1" dirty="0"/>
              <a:t>Feel free to check your previous courses, we are going to build upon them!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2240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A3B35-4C52-EF50-DF43-43239424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266258"/>
            <a:ext cx="9469171" cy="6325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010053-3709-8C70-9238-AF7D3149AA6C}"/>
              </a:ext>
            </a:extLst>
          </p:cNvPr>
          <p:cNvSpPr txBox="1"/>
          <p:nvPr/>
        </p:nvSpPr>
        <p:spPr>
          <a:xfrm>
            <a:off x="2063421" y="1120675"/>
            <a:ext cx="429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the best fit for this task in your opinion?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(red, green or black?)</a:t>
            </a:r>
          </a:p>
          <a:p>
            <a:pPr algn="ctr"/>
            <a:endParaRPr lang="en-GB" sz="2400" b="1" dirty="0">
              <a:solidFill>
                <a:schemeClr val="accent2"/>
              </a:solidFill>
            </a:endParaRP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7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Telling which model is best at a given ML task can prove difficult, especially for close values of its trainable parameters, 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Good news, there is one last element we have not used yet.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(L) </a:t>
                </a:r>
                <a:r>
                  <a:rPr lang="en-GB" dirty="0"/>
                  <a:t>function to measure the performance of the current model and its current parameters on said task and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D88892-9633-DBDC-A0D0-C687B3D62E5D}"/>
              </a:ext>
            </a:extLst>
          </p:cNvPr>
          <p:cNvSpPr txBox="1"/>
          <p:nvPr/>
        </p:nvSpPr>
        <p:spPr>
          <a:xfrm>
            <a:off x="7381870" y="939798"/>
            <a:ext cx="429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the best fit for this task in your opinion?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(red, green or black?)</a:t>
            </a:r>
          </a:p>
          <a:p>
            <a:pPr algn="ctr"/>
            <a:endParaRPr lang="en-GB" sz="2400" b="1" dirty="0">
              <a:solidFill>
                <a:schemeClr val="accent2"/>
              </a:solidFill>
            </a:endParaRP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84584-1719-83C3-BA9E-BC257672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77" y="3248122"/>
            <a:ext cx="5181600" cy="346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55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 </a:t>
                </a:r>
                <a:r>
                  <a:rPr lang="en-GB" dirty="0"/>
                  <a:t>(also known as a </a:t>
                </a:r>
                <a:r>
                  <a:rPr lang="en-GB" b="1" dirty="0">
                    <a:solidFill>
                      <a:srgbClr val="00B050"/>
                    </a:solidFill>
                  </a:rPr>
                  <a:t>cost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) is a mathematical function that measures the difference between the predicted outputs of a model and the true outputs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It is typically used to:</a:t>
                </a:r>
              </a:p>
              <a:p>
                <a:r>
                  <a:rPr lang="en-GB" b="1" dirty="0"/>
                  <a:t>Evaluate the performance of the model,</a:t>
                </a:r>
              </a:p>
              <a:p>
                <a:r>
                  <a:rPr lang="en-GB" dirty="0"/>
                  <a:t>And more specifically </a:t>
                </a:r>
                <a:r>
                  <a:rPr lang="en-GB" b="1" dirty="0"/>
                  <a:t>evaluate how good our choice of trainable parameters </a:t>
                </a:r>
                <a:r>
                  <a:rPr lang="en-GB" dirty="0"/>
                  <a:t>(here, the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are at fitting the data.</a:t>
                </a:r>
              </a:p>
              <a:p>
                <a:pPr marL="0" indent="0">
                  <a:buNone/>
                </a:pPr>
                <a:r>
                  <a:rPr lang="en-GB" dirty="0"/>
                  <a:t>More importantly, 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function will later be used to guide the optimization process during </a:t>
                </a:r>
                <a:r>
                  <a:rPr lang="en-GB" b="1" dirty="0">
                    <a:solidFill>
                      <a:srgbClr val="7030A0"/>
                    </a:solidFill>
                  </a:rPr>
                  <a:t>training</a:t>
                </a:r>
                <a:r>
                  <a:rPr lang="en-GB" dirty="0"/>
                  <a:t> (more on this later!).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288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The Mean Square Error loss 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our linear model, a good loss function we could use consists of the </a:t>
                </a:r>
                <a:r>
                  <a:rPr lang="en-GB" b="1" dirty="0">
                    <a:solidFill>
                      <a:srgbClr val="00B050"/>
                    </a:solidFill>
                  </a:rPr>
                  <a:t>Mean Square Error (MSE) loss function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MSE is computed by calculating the square difference between: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formed by the model for some given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dirty="0"/>
                  <a:t> that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We then repeat this operation for every sample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and average those errors together,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8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Recall the definition of the MSE loss function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077BDC-86D6-5F7D-C01A-29B9F57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55" y="4018772"/>
            <a:ext cx="10128745" cy="27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6B1DC-B350-C577-509C-E6AD15AD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266258"/>
            <a:ext cx="9488224" cy="6325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B8F96-4164-EB2B-649A-BA19BCB86069}"/>
              </a:ext>
            </a:extLst>
          </p:cNvPr>
          <p:cNvSpPr txBox="1"/>
          <p:nvPr/>
        </p:nvSpPr>
        <p:spPr>
          <a:xfrm>
            <a:off x="2021930" y="1120675"/>
            <a:ext cx="429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the best fit for this task in your opinion?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(red, green or black?)</a:t>
            </a:r>
          </a:p>
          <a:p>
            <a:pPr algn="ctr"/>
            <a:endParaRPr lang="en-GB" sz="2400" b="1" dirty="0">
              <a:solidFill>
                <a:schemeClr val="accent2"/>
              </a:solidFill>
            </a:endParaRP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189FF-04D0-097A-69F9-D5077EE6D0B6}"/>
              </a:ext>
            </a:extLst>
          </p:cNvPr>
          <p:cNvSpPr txBox="1"/>
          <p:nvPr/>
        </p:nvSpPr>
        <p:spPr>
          <a:xfrm>
            <a:off x="6320392" y="4753041"/>
            <a:ext cx="429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Answer: Black model, because it has a lower loss value than the green and red ones!</a:t>
            </a:r>
            <a:endParaRPr lang="en-SG" sz="2400" b="1" dirty="0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F1BF25-44AF-96CD-3D22-6DFB8468D505}"/>
              </a:ext>
            </a:extLst>
          </p:cNvPr>
          <p:cNvSpPr/>
          <p:nvPr/>
        </p:nvSpPr>
        <p:spPr>
          <a:xfrm>
            <a:off x="5321030" y="266258"/>
            <a:ext cx="1935804" cy="854417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043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63A8-7CB3-9103-18B5-4F57A6F9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Training a model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Training a model </a:t>
            </a:r>
            <a:r>
              <a:rPr lang="en-GB" dirty="0"/>
              <a:t>consists of </a:t>
            </a:r>
            <a:r>
              <a:rPr lang="en-GB" b="1" dirty="0"/>
              <a:t>finding the best values for the trainable parameters of the chosen model</a:t>
            </a:r>
            <a:r>
              <a:rPr lang="en-GB" dirty="0"/>
              <a:t>, for the given task and dataset.</a:t>
            </a:r>
          </a:p>
          <a:p>
            <a:pPr marL="0" indent="0">
              <a:buNone/>
            </a:pPr>
            <a:r>
              <a:rPr lang="en-GB" dirty="0"/>
              <a:t>By best values for the trainable parameters, we mean the values that </a:t>
            </a:r>
            <a:r>
              <a:rPr lang="en-GB" b="1" dirty="0"/>
              <a:t>minimize the chosen loss function</a:t>
            </a:r>
            <a:r>
              <a:rPr lang="en-GB" dirty="0"/>
              <a:t>. It is therefore an optimization problem of some sort!</a:t>
            </a:r>
          </a:p>
          <a:p>
            <a:pPr marL="0" indent="0">
              <a:buNone/>
            </a:pPr>
            <a:r>
              <a:rPr lang="en-GB" dirty="0"/>
              <a:t>Once a minimal value is obtained on the loss function, then we can claim that the “optimal” trainable parameters have been found.</a:t>
            </a:r>
          </a:p>
          <a:p>
            <a:pPr marL="0" indent="0">
              <a:buNone/>
            </a:pPr>
            <a:r>
              <a:rPr lang="en-GB" dirty="0"/>
              <a:t>Or in other words, that the model has been </a:t>
            </a:r>
            <a:r>
              <a:rPr lang="en-GB" b="1" dirty="0">
                <a:solidFill>
                  <a:srgbClr val="00B050"/>
                </a:solidFill>
              </a:rPr>
              <a:t>trained</a:t>
            </a:r>
            <a:r>
              <a:rPr lang="en-GB" dirty="0"/>
              <a:t> to solve its machine learning task.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3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training the model consists of solving the following optimization problem.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 algn="ctr">
                  <a:buNone/>
                </a:pPr>
                <a:r>
                  <a:rPr lang="en-GB" dirty="0"/>
                  <a:t>That is, using the explicit formula of the loss function,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916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b="1" dirty="0"/>
                  <a:t> for linear regression):</a:t>
                </a:r>
              </a:p>
              <a:p>
                <a:pPr marL="0" indent="0">
                  <a:buNone/>
                </a:pPr>
                <a:r>
                  <a:rPr lang="en-GB" dirty="0"/>
                  <a:t>Solving this optimization problem can be done analytically, as it can be proven that the optimal choice of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follows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dirty="0"/>
                  <a:t>,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br>
                  <a:rPr lang="en-GB" b="0" dirty="0"/>
                </a:br>
                <a:r>
                  <a:rPr lang="en-GB" b="0" i="1" dirty="0"/>
                  <a:t>(Proof in bonus slides)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fr-FR" dirty="0"/>
                </a:br>
                <a:endParaRPr lang="en-SG" dirty="0"/>
              </a:p>
              <a:p>
                <a:pPr marL="0" indent="0">
                  <a:buNone/>
                </a:pPr>
                <a:br>
                  <a:rPr lang="en-SG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GB" noProof="0" dirty="0"/>
                  <a:t>Finally</a:t>
                </a:r>
                <a:r>
                  <a:rPr lang="fr-F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dirty="0"/>
                  <a:t> denotes the transposed matrix of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its inverse, which is a typical linear algebra operation.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  <a:blipFill>
                <a:blip r:embed="rId3"/>
                <a:stretch>
                  <a:fillRect l="-2165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748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b="1" dirty="0"/>
                  <a:t>Normal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86BF40-48AE-4447-9AED-733BFDD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0" y="2411852"/>
            <a:ext cx="7623519" cy="44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we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12" y="1825625"/>
            <a:ext cx="5528388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An expert is not someone who</a:t>
            </a:r>
          </a:p>
          <a:p>
            <a:r>
              <a:rPr lang="en-GB" dirty="0"/>
              <a:t>Took a 6h-long online video course,</a:t>
            </a:r>
          </a:p>
          <a:p>
            <a:r>
              <a:rPr lang="en-GB" dirty="0"/>
              <a:t>Implements Neural Networks by randomly connecting basic layers (typically Linear and Conv),</a:t>
            </a:r>
          </a:p>
          <a:p>
            <a:r>
              <a:rPr lang="en-GB" dirty="0"/>
              <a:t>Uses a random framework they do not understand (or </a:t>
            </a:r>
            <a:r>
              <a:rPr lang="en-GB" dirty="0" err="1"/>
              <a:t>autoML</a:t>
            </a:r>
            <a:r>
              <a:rPr lang="en-GB" dirty="0"/>
              <a:t>!),</a:t>
            </a:r>
          </a:p>
          <a:p>
            <a:r>
              <a:rPr lang="en-GB" dirty="0"/>
              <a:t>Cannot obtain more than 90% accuracy on a simple dataset like MNIST or CIFAR-10.</a:t>
            </a:r>
          </a:p>
          <a:p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8ADB-0675-1D96-82EC-7D8A9E26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68983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An expert is someone who</a:t>
            </a:r>
          </a:p>
          <a:p>
            <a:r>
              <a:rPr lang="en-GB" dirty="0"/>
              <a:t>Understands how Neural Networks operate and the mathematical intuition behind why typical operations used in layers,</a:t>
            </a:r>
          </a:p>
          <a:p>
            <a:r>
              <a:rPr lang="en-GB" dirty="0"/>
              <a:t>Understands how the frameworks have been built and what they do behind the scenes,</a:t>
            </a:r>
          </a:p>
          <a:p>
            <a:r>
              <a:rPr lang="en-GB" dirty="0"/>
              <a:t>Understands that AI is a fast-evolving field and knows how to stay up to date when it comes to AI.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170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04D3AE-6054-5962-9876-6BD5F58D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271022"/>
            <a:ext cx="9526329" cy="6315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B6E31A-E890-26C8-4B56-79FB68AFF7F3}"/>
              </a:ext>
            </a:extLst>
          </p:cNvPr>
          <p:cNvSpPr txBox="1"/>
          <p:nvPr/>
        </p:nvSpPr>
        <p:spPr>
          <a:xfrm>
            <a:off x="6423029" y="4566429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Purple line is the optimal set of parameters for our model on the given task and dataset!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Black was pretty close!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61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475A-1D2B-A371-BBF5-4CF58182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immediately gives the optimal set of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for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A few problems when using the normal equation:</a:t>
                </a:r>
              </a:p>
              <a:p>
                <a:r>
                  <a:rPr lang="en-GB" dirty="0"/>
                  <a:t>It can become </a:t>
                </a:r>
                <a:r>
                  <a:rPr lang="en-GB" b="1" dirty="0"/>
                  <a:t>computationally expensive when the number of samples (and/or features) in the dataset are large, and therefore the dimensions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b="1" dirty="0"/>
                  <a:t> are large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In some scenarios, it might even be </a:t>
                </a:r>
                <a:r>
                  <a:rPr lang="en-GB" b="1" dirty="0"/>
                  <a:t>impossible</a:t>
                </a:r>
                <a:r>
                  <a:rPr lang="en-GB" dirty="0"/>
                  <a:t> </a:t>
                </a:r>
                <a:r>
                  <a:rPr lang="en-GB" b="1" dirty="0"/>
                  <a:t>to use when the matrix product of feature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b="1" dirty="0"/>
                  <a:t> cannot be calculated (because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fr-FR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might not always be invertible)</a:t>
                </a:r>
                <a:r>
                  <a:rPr lang="en-GB" dirty="0"/>
                  <a:t>.</a:t>
                </a:r>
                <a:endParaRPr lang="en-GB" b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7030A0"/>
                    </a:solidFill>
                  </a:rPr>
                  <a:t>Another problem: More sophisticated models than linear regression will NOT have a normal equation, anyway.</a:t>
                </a:r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855"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1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922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non-optimal set of parameters for our model.</a:t>
            </a:r>
          </a:p>
          <a:p>
            <a:r>
              <a:rPr lang="en-GB" dirty="0"/>
              <a:t>It then repeatedly updates the parameters in the direction of the negative gradient of the given loss/cost function, until it converges to a local minimum.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29F6DF0-27F6-C63D-18AE-44293D18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6859"/>
          <a:stretch/>
        </p:blipFill>
        <p:spPr>
          <a:xfrm>
            <a:off x="6497501" y="1825624"/>
            <a:ext cx="5694500" cy="3752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1C582-47CF-4AFA-EA8B-86B2941D6F9A}"/>
              </a:ext>
            </a:extLst>
          </p:cNvPr>
          <p:cNvSpPr txBox="1"/>
          <p:nvPr/>
        </p:nvSpPr>
        <p:spPr>
          <a:xfrm>
            <a:off x="6869723" y="5963138"/>
            <a:ext cx="498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Forgot about GD?</a:t>
            </a:r>
            <a:br>
              <a:rPr lang="en-GB" sz="2000" i="1" dirty="0"/>
            </a:br>
            <a:r>
              <a:rPr lang="en-GB" sz="2000" i="1" dirty="0"/>
              <a:t>Have a look at your notes from </a:t>
            </a:r>
            <a:r>
              <a:rPr lang="en-SG" sz="2000" i="1" dirty="0"/>
              <a:t>10.013 M&amp;A!</a:t>
            </a:r>
          </a:p>
        </p:txBody>
      </p:sp>
    </p:spTree>
    <p:extLst>
      <p:ext uri="{BB962C8B-B14F-4D97-AF65-F5344CB8AC3E}">
        <p14:creationId xmlns:p14="http://schemas.microsoft.com/office/powerpoint/2010/main" val="183351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51212-91C2-7F91-BA3D-6836564C1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normal equation has many problems…</a:t>
            </a:r>
          </a:p>
          <a:p>
            <a:r>
              <a:rPr lang="en-GB" dirty="0"/>
              <a:t>But GD, on the other hand can be used to find the optimal solution even when the normal equation is not applicable.</a:t>
            </a:r>
          </a:p>
          <a:p>
            <a:r>
              <a:rPr lang="en-GB" b="1" dirty="0"/>
              <a:t>While sub-optimal, the main advantage of gradient descent is that it can handle very large datasets and it can also be used for non-linear models.</a:t>
            </a:r>
            <a:endParaRPr lang="en-SG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D54EF7-1264-F3B3-C8EE-CAC4D50A8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922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non-optimal set of parameters for our model.</a:t>
            </a:r>
          </a:p>
          <a:p>
            <a:r>
              <a:rPr lang="en-GB" dirty="0"/>
              <a:t>It then repeatedly updates the parameters in the direction of the negative gradient of the given loss/cost function, until it converges to a local minimum.</a:t>
            </a:r>
          </a:p>
        </p:txBody>
      </p:sp>
    </p:spTree>
    <p:extLst>
      <p:ext uri="{BB962C8B-B14F-4D97-AF65-F5344CB8AC3E}">
        <p14:creationId xmlns:p14="http://schemas.microsoft.com/office/powerpoint/2010/main" val="2001651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30F0-6F18-243E-B9AE-1D22EC7C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A551-F210-F013-90A6-9BFF5556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3E7703-6029-1BF1-AAED-1744579D4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b="1" dirty="0"/>
                  <a:t> (GD) </a:t>
                </a:r>
                <a:r>
                  <a:rPr lang="en-GB" dirty="0"/>
                  <a:t>aims to solve an optimization problems such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 does so by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Initializing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as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 and a counter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as 0,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Calculating the derivative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and incrementing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by 1,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Repeating operations 2 and 3 until a maximum number of iterations is reached or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converge (and no longer change).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3E7703-6029-1BF1-AAED-1744579D4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3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821" y="1825625"/>
                <a:ext cx="1128071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with the MSE loss defined earlier, we have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Technically, we have two decision variables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and we are using the loss function as our objective function to minimize, but it works the same!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821" y="1825625"/>
                <a:ext cx="11280710" cy="4351338"/>
              </a:xfrm>
              <a:blipFill>
                <a:blip r:embed="rId2"/>
                <a:stretch>
                  <a:fillRect l="-1080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60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can calculate (by hand) the derivatives, with respect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4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gradient descent </a:t>
                </a:r>
                <a:r>
                  <a:rPr lang="en-GB" b="1" dirty="0"/>
                  <a:t>update</a:t>
                </a:r>
                <a:r>
                  <a:rPr lang="en-GB" dirty="0"/>
                  <a:t> </a:t>
                </a:r>
                <a:r>
                  <a:rPr lang="en-GB" b="1" dirty="0"/>
                  <a:t>rules</a:t>
                </a:r>
                <a:r>
                  <a:rPr lang="en-GB" dirty="0"/>
                  <a:t> are therefore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We call parameter </a:t>
                </a:r>
                <a:r>
                  <a:rPr lang="en-GB" b="1" dirty="0"/>
                  <a:t>𝛼</a:t>
                </a:r>
                <a:r>
                  <a:rPr lang="en-GB" dirty="0"/>
                  <a:t> the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for the gradient descent, and this parameter value will have to be decided manually, later. 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81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Gradient Descent Linear Regression procedure:</a:t>
                </a:r>
              </a:p>
              <a:p>
                <a:r>
                  <a:rPr lang="en-GB" dirty="0"/>
                  <a:t>We initialize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with some initial values (could be zero, random values, or something else).</a:t>
                </a:r>
              </a:p>
              <a:p>
                <a:r>
                  <a:rPr lang="en-GB" dirty="0"/>
                  <a:t>For a given number of iterations, we will apply the two update rules defined earlier.</a:t>
                </a:r>
              </a:p>
              <a:p>
                <a:r>
                  <a:rPr lang="en-GB" i="1" dirty="0"/>
                  <a:t>(Optionally, we might decide to stop iterating, if we realize that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i="1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i="1" dirty="0"/>
                  <a:t> are no longer changing.</a:t>
                </a:r>
                <a:br>
                  <a:rPr lang="en-GB" i="1" dirty="0"/>
                </a:br>
                <a:r>
                  <a:rPr lang="en-GB" i="1" dirty="0"/>
                  <a:t>This is called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early</a:t>
                </a:r>
                <a:r>
                  <a:rPr lang="en-GB" i="1" dirty="0">
                    <a:solidFill>
                      <a:srgbClr val="7030A0"/>
                    </a:solidFill>
                  </a:rPr>
                  <a:t>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stopping</a:t>
                </a:r>
                <a:r>
                  <a:rPr lang="en-GB" i="1" dirty="0"/>
                  <a:t>, and is typically implemented by tracking the changes on each iteration.</a:t>
                </a:r>
                <a:br>
                  <a:rPr lang="en-GB" i="1" dirty="0"/>
                </a:br>
                <a:r>
                  <a:rPr lang="en-GB" i="1" dirty="0"/>
                  <a:t>Typically, we could decide to break the GD loop if the changes on both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i="1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i="1" dirty="0"/>
                  <a:t> are less than a given threshold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SG" i="1" dirty="0"/>
                  <a:t>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06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20FAE-7F77-06D6-DA57-D58356E3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50831" y="367323"/>
            <a:ext cx="1547446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338567" y="398744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Initialize a and b as you please.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9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we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Lectures</a:t>
            </a:r>
            <a:r>
              <a:rPr lang="en-GB" dirty="0"/>
              <a:t> </a:t>
            </a:r>
            <a:r>
              <a:rPr lang="en-GB" b="1" dirty="0"/>
              <a:t>slides</a:t>
            </a:r>
            <a:r>
              <a:rPr lang="en-GB" dirty="0"/>
              <a:t>, along with </a:t>
            </a:r>
            <a:r>
              <a:rPr lang="en-GB" b="1" dirty="0"/>
              <a:t>supporting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.</a:t>
            </a:r>
          </a:p>
          <a:p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discussed in class (to show what is happening behind the scenes of Neural Networks/Deep Learning).</a:t>
            </a:r>
          </a:p>
          <a:p>
            <a:r>
              <a:rPr lang="en-GB" b="1" dirty="0"/>
              <a:t>Made a choice: </a:t>
            </a:r>
            <a:r>
              <a:rPr lang="en-GB" dirty="0"/>
              <a:t>providing lots of code to demonstrate concepts but might </a:t>
            </a:r>
            <a:r>
              <a:rPr lang="en-GB" b="1" u="sng" dirty="0"/>
              <a:t>need you to play with them autonomously</a:t>
            </a:r>
            <a:r>
              <a:rPr lang="en-GB" dirty="0"/>
              <a:t>!</a:t>
            </a:r>
          </a:p>
          <a:p>
            <a:r>
              <a:rPr lang="en-GB" b="1" dirty="0"/>
              <a:t>Extra</a:t>
            </a:r>
            <a:r>
              <a:rPr lang="en-GB" dirty="0"/>
              <a:t> </a:t>
            </a:r>
            <a:r>
              <a:rPr lang="en-GB" b="1" dirty="0"/>
              <a:t>reading</a:t>
            </a:r>
            <a:r>
              <a:rPr lang="en-GB" dirty="0"/>
              <a:t>, for curiosity (supporting papers, articles, etc.) and suggestions of pointers to stay up-to-date.</a:t>
            </a:r>
          </a:p>
          <a:p>
            <a:r>
              <a:rPr lang="en-GB" dirty="0"/>
              <a:t>Suggestions on how to </a:t>
            </a:r>
            <a:r>
              <a:rPr lang="en-GB" b="1" dirty="0"/>
              <a:t>continue your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, after this course.</a:t>
            </a:r>
          </a:p>
          <a:p>
            <a:r>
              <a:rPr lang="en-GB" dirty="0"/>
              <a:t>(If time allows, sharing some video recordings as well).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61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5D0A4-7B2B-7BDF-1C8C-E9C72D6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149230" y="797169"/>
            <a:ext cx="1312985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261054" y="732637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Number of samples in dataset.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63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1FB64-478A-B843-25C5-E6EF705D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399322" y="1047262"/>
            <a:ext cx="4861170" cy="80498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796086" y="988088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Two possible stopping conditions, change &lt; delta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or counter &gt; </a:t>
            </a:r>
            <a:r>
              <a:rPr lang="en-GB" b="1" dirty="0" err="1">
                <a:solidFill>
                  <a:schemeClr val="accent2"/>
                </a:solidFill>
              </a:rPr>
              <a:t>max_count</a:t>
            </a:r>
            <a:r>
              <a:rPr lang="en-GB" b="1" dirty="0">
                <a:solidFill>
                  <a:schemeClr val="accent2"/>
                </a:solidFill>
              </a:rPr>
              <a:t>.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18B4C-3D7E-4A8D-719B-D6141BD09102}"/>
              </a:ext>
            </a:extLst>
          </p:cNvPr>
          <p:cNvSpPr/>
          <p:nvPr/>
        </p:nvSpPr>
        <p:spPr>
          <a:xfrm flipV="1">
            <a:off x="2368059" y="2053490"/>
            <a:ext cx="1820985" cy="20319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658F2-791D-2112-EEDF-CC260FD808E1}"/>
              </a:ext>
            </a:extLst>
          </p:cNvPr>
          <p:cNvSpPr/>
          <p:nvPr/>
        </p:nvSpPr>
        <p:spPr>
          <a:xfrm flipV="1">
            <a:off x="2684585" y="5810738"/>
            <a:ext cx="4427415" cy="70728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093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30C31-913D-2FF6-4924-40A881C2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446214" y="2644717"/>
            <a:ext cx="6033477" cy="85969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644295" y="2612898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Update using our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GD update rules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from earlier.</a:t>
            </a:r>
          </a:p>
        </p:txBody>
      </p:sp>
    </p:spTree>
    <p:extLst>
      <p:ext uri="{BB962C8B-B14F-4D97-AF65-F5344CB8AC3E}">
        <p14:creationId xmlns:p14="http://schemas.microsoft.com/office/powerpoint/2010/main" val="937951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BA1E7-3E6C-C13C-DBE5-C0C42E20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688493" y="3821722"/>
            <a:ext cx="3806092" cy="60960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877819" y="3664858"/>
            <a:ext cx="323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Compute change on this iteration (to decide on early stopping if changes become insignificant).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849C4-285E-89EE-A929-63AE33687D78}"/>
              </a:ext>
            </a:extLst>
          </p:cNvPr>
          <p:cNvSpPr/>
          <p:nvPr/>
        </p:nvSpPr>
        <p:spPr>
          <a:xfrm flipV="1">
            <a:off x="2840893" y="2086708"/>
            <a:ext cx="1363784" cy="21101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0459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7A591-A392-428A-EF60-F38DBB3A1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586894" y="4360983"/>
            <a:ext cx="2962030" cy="6643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261054" y="3429000"/>
            <a:ext cx="3235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Calculate new MSE value using the new parameters of a and b. We also keep track of these loss values by adding them to a list, used for display later.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478039-E7A1-F51E-4DBC-D6C35F4BE739}"/>
              </a:ext>
            </a:extLst>
          </p:cNvPr>
          <p:cNvSpPr/>
          <p:nvPr/>
        </p:nvSpPr>
        <p:spPr>
          <a:xfrm flipV="1">
            <a:off x="2328984" y="1707659"/>
            <a:ext cx="3899877" cy="37904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747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1AA8D-B839-C230-E56E-4F4F58E8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74278" y="6462149"/>
            <a:ext cx="1867876" cy="2579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000749" y="6073726"/>
            <a:ext cx="362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Return trained parameters and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loss values list on each iteration.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95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7949-550A-D0E5-CC85-0CF24E3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7" y="695070"/>
            <a:ext cx="11616617" cy="4384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E5AE8-418A-50BC-4BF6-18437350E28D}"/>
              </a:ext>
            </a:extLst>
          </p:cNvPr>
          <p:cNvSpPr txBox="1"/>
          <p:nvPr/>
        </p:nvSpPr>
        <p:spPr>
          <a:xfrm>
            <a:off x="1197108" y="5252632"/>
            <a:ext cx="10568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Observation: Loss is decreasing over iterations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(which is good news for us!)</a:t>
            </a:r>
            <a:endParaRPr lang="en-SG" sz="2800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85755-D5AE-C8A3-030A-32424C289BD9}"/>
              </a:ext>
            </a:extLst>
          </p:cNvPr>
          <p:cNvSpPr/>
          <p:nvPr/>
        </p:nvSpPr>
        <p:spPr>
          <a:xfrm>
            <a:off x="587829" y="1996751"/>
            <a:ext cx="1520889" cy="24259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73C20-8F6B-B7E5-E527-9EDD6EA3C14C}"/>
              </a:ext>
            </a:extLst>
          </p:cNvPr>
          <p:cNvSpPr/>
          <p:nvPr/>
        </p:nvSpPr>
        <p:spPr>
          <a:xfrm>
            <a:off x="587829" y="2970244"/>
            <a:ext cx="1520889" cy="24259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A0751-6A00-4616-0253-D2AD9DAB9A7B}"/>
              </a:ext>
            </a:extLst>
          </p:cNvPr>
          <p:cNvSpPr/>
          <p:nvPr/>
        </p:nvSpPr>
        <p:spPr>
          <a:xfrm>
            <a:off x="587829" y="3943737"/>
            <a:ext cx="1520889" cy="24259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2540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C8B15-6006-5D3F-3D0C-729B3BF4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675891"/>
            <a:ext cx="9535856" cy="5506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5AF7FF-0393-1164-480E-3E5CAD9A4570}"/>
              </a:ext>
            </a:extLst>
          </p:cNvPr>
          <p:cNvSpPr txBox="1"/>
          <p:nvPr/>
        </p:nvSpPr>
        <p:spPr>
          <a:xfrm>
            <a:off x="3255862" y="2617386"/>
            <a:ext cx="58661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Observation: Confirmed with a plot.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Loss is decreasing over iterations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(which is good news for us!)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Even seems to converge to a minimum value, corresponding to the optimal set of trainable parameters?</a:t>
            </a:r>
            <a:endParaRPr lang="en-SG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121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D68B-35F6-3B34-9E39-F210E35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optimal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22B87-451A-08A2-1021-B8B6CA607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have generated the dataset ourselves, so we know the optimal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! (And we can even compute using the normal equation anyway…)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22B87-451A-08A2-1021-B8B6CA607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3D94AE-5CF8-6DD6-C282-1C1A5565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4" y="3086527"/>
            <a:ext cx="11114664" cy="3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8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F8E28-4BC0-251C-8E14-8508C555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0"/>
            <a:ext cx="1032129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A03694-FC87-4F8C-E035-C3C81CBCE66C}"/>
              </a:ext>
            </a:extLst>
          </p:cNvPr>
          <p:cNvSpPr txBox="1"/>
          <p:nvPr/>
        </p:nvSpPr>
        <p:spPr>
          <a:xfrm>
            <a:off x="2096699" y="442402"/>
            <a:ext cx="5866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Observation: Close match,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good enough for us.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(Maybe could get better results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with more iterations of GD?)</a:t>
            </a:r>
            <a:endParaRPr lang="en-SG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9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F96E-2941-74BC-F17E-3EE0BC3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Textbooks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3A28C-95D3-2045-78E8-BEAFD034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0438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Supporting textbooks, for your curiosity (not needed to understand this course, just for reference).</a:t>
            </a:r>
          </a:p>
          <a:p>
            <a:r>
              <a:rPr lang="en-GB" dirty="0"/>
              <a:t>Michael A. Nielsen, “Neural networks and deep learning”, 2015. (</a:t>
            </a:r>
            <a:r>
              <a:rPr lang="en-GB" dirty="0">
                <a:hlinkClick r:id="rId2"/>
              </a:rPr>
              <a:t>http://neuralnetworksanddeeplearning.com/</a:t>
            </a:r>
            <a:r>
              <a:rPr lang="en-GB" dirty="0"/>
              <a:t>)</a:t>
            </a:r>
          </a:p>
          <a:p>
            <a:r>
              <a:rPr lang="en-GB" dirty="0"/>
              <a:t>Ian Goodfellow,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Aaron Courville, “Deep learning”, 2016. (</a:t>
            </a:r>
            <a:r>
              <a:rPr lang="en-GB" dirty="0">
                <a:hlinkClick r:id="rId3"/>
              </a:rPr>
              <a:t>https://www.deeplearningbook.org/</a:t>
            </a:r>
            <a:r>
              <a:rPr lang="en-GB" dirty="0"/>
              <a:t>)</a:t>
            </a:r>
          </a:p>
          <a:p>
            <a:r>
              <a:rPr lang="en-GB" dirty="0"/>
              <a:t>Stevens et al., “Deep Learning with </a:t>
            </a:r>
            <a:r>
              <a:rPr lang="en-GB" dirty="0" err="1"/>
              <a:t>PyTorch</a:t>
            </a:r>
            <a:r>
              <a:rPr lang="en-GB" dirty="0"/>
              <a:t>”, 2020. (</a:t>
            </a:r>
            <a:r>
              <a:rPr lang="en-GB" dirty="0">
                <a:hlinkClick r:id="rId4"/>
              </a:rPr>
              <a:t>https://www.manning.com/books/deep-learning-with-pytorch</a:t>
            </a:r>
            <a:r>
              <a:rPr lang="en-GB" dirty="0"/>
              <a:t>)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C8823-C103-3CE1-B38D-3C48663B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408" y="4833257"/>
            <a:ext cx="1614858" cy="1939685"/>
          </a:xfrm>
          <a:prstGeom prst="rect">
            <a:avLst/>
          </a:prstGeom>
        </p:spPr>
      </p:pic>
      <p:pic>
        <p:nvPicPr>
          <p:cNvPr id="9" name="Picture 8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27054BCD-226C-642D-79D1-F83C787B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2" r="20653"/>
          <a:stretch/>
        </p:blipFill>
        <p:spPr>
          <a:xfrm>
            <a:off x="10099408" y="2619261"/>
            <a:ext cx="1616504" cy="2086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99614-E0B3-FF83-C910-37419D7FD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971" y="251925"/>
            <a:ext cx="2167732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80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Sklearn</a:t>
            </a:r>
            <a:r>
              <a:rPr lang="en-GB" dirty="0"/>
              <a:t> for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practice, we never implement the linear regression model ourselves (but like many other things in CS, it is a good practice to try </a:t>
            </a:r>
            <a:r>
              <a:rPr lang="en-GB"/>
              <a:t>it once</a:t>
            </a:r>
            <a:r>
              <a:rPr lang="en-GB" dirty="0"/>
              <a:t>!)</a:t>
            </a:r>
          </a:p>
          <a:p>
            <a:r>
              <a:rPr lang="en-SG" dirty="0"/>
              <a:t>It is often better/faster to rely on the </a:t>
            </a:r>
            <a:r>
              <a:rPr lang="en-SG" b="1" dirty="0" err="1"/>
              <a:t>sklearn</a:t>
            </a:r>
            <a:r>
              <a:rPr lang="en-SG" dirty="0"/>
              <a:t> library and use the </a:t>
            </a:r>
            <a:r>
              <a:rPr lang="en-SG" b="1" dirty="0" err="1"/>
              <a:t>LinearRegression</a:t>
            </a:r>
            <a:r>
              <a:rPr lang="en-SG" dirty="0"/>
              <a:t> object!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26B1-C5BF-DC38-9BBC-1FE0F11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13" y="3643336"/>
            <a:ext cx="8220355" cy="32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332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using </a:t>
            </a:r>
            <a:r>
              <a:rPr lang="en-GB" dirty="0" err="1"/>
              <a:t>Sklearn</a:t>
            </a:r>
            <a:r>
              <a:rPr lang="en-GB" dirty="0"/>
              <a:t>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After training, it is also good practice to check if the predictor makes sense, by </a:t>
            </a:r>
            <a:r>
              <a:rPr lang="en-GB" b="1" dirty="0"/>
              <a:t>testing</a:t>
            </a:r>
            <a:r>
              <a:rPr lang="en-GB" dirty="0"/>
              <a:t> it and asking it to predict the price of an apartment it has never seen before.</a:t>
            </a:r>
          </a:p>
          <a:p>
            <a:r>
              <a:rPr lang="en-GB" dirty="0"/>
              <a:t>Confirm the pertinence </a:t>
            </a:r>
            <a:r>
              <a:rPr lang="en-GB"/>
              <a:t>of predicted </a:t>
            </a:r>
            <a:r>
              <a:rPr lang="en-GB" dirty="0"/>
              <a:t>values manually, if possible.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5D5F-2F06-C1E2-91F0-1B6EE4E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75" y="3585149"/>
            <a:ext cx="8246052" cy="32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EBB267-24B9-144C-E4DE-C6D6CD35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call it a break for now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4BD3C-A362-227F-DB67-10CF1E267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continue on the next lecture with </a:t>
            </a:r>
            <a:r>
              <a:rPr lang="en-GB"/>
              <a:t>more ML reminders.</a:t>
            </a:r>
            <a:br>
              <a:rPr lang="en-GB" dirty="0"/>
            </a:br>
            <a:r>
              <a:rPr lang="en-GB" i="1" dirty="0"/>
              <a:t>(Bonus slides after this)</a:t>
            </a:r>
          </a:p>
        </p:txBody>
      </p:sp>
    </p:spTree>
    <p:extLst>
      <p:ext uri="{BB962C8B-B14F-4D97-AF65-F5344CB8AC3E}">
        <p14:creationId xmlns:p14="http://schemas.microsoft.com/office/powerpoint/2010/main" val="4272836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if your GPU is in the list of acceptable GPUs.</a:t>
            </a:r>
            <a:br>
              <a:rPr lang="en-GB" dirty="0"/>
            </a:br>
            <a:r>
              <a:rPr lang="en-GB" dirty="0">
                <a:hlinkClick r:id="rId2"/>
              </a:rPr>
              <a:t>https://developer.nvidia.com/cuda-gpus</a:t>
            </a:r>
            <a:endParaRPr lang="en-GB" dirty="0"/>
          </a:p>
          <a:p>
            <a:r>
              <a:rPr lang="en-GB" dirty="0"/>
              <a:t>If so, install CUDA (check that you CUDA version number matches the one of your </a:t>
            </a:r>
            <a:r>
              <a:rPr lang="en-GB" dirty="0" err="1"/>
              <a:t>PyTorch</a:t>
            </a:r>
            <a:r>
              <a:rPr lang="en-GB" dirty="0"/>
              <a:t> install!)</a:t>
            </a:r>
            <a:br>
              <a:rPr lang="en-GB" dirty="0"/>
            </a:br>
            <a:r>
              <a:rPr lang="en-GB" dirty="0">
                <a:hlinkClick r:id="rId3"/>
              </a:rPr>
              <a:t>https://developer.nvidia.com/cuda-downloads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37"/>
          <a:stretch/>
        </p:blipFill>
        <p:spPr>
          <a:xfrm>
            <a:off x="1309396" y="4070932"/>
            <a:ext cx="9573208" cy="27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7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370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How to use CUDA with MacOS?</a:t>
            </a:r>
          </a:p>
          <a:p>
            <a:pPr marL="0" indent="0">
              <a:buNone/>
            </a:pPr>
            <a:r>
              <a:rPr lang="en-GB" dirty="0"/>
              <a:t>Efforts are being made to make GPU computing compatible with AMD and MacOS GPUs, but not the best (</a:t>
            </a:r>
            <a:r>
              <a:rPr lang="en-GB" dirty="0" err="1"/>
              <a:t>afaik</a:t>
            </a:r>
            <a:r>
              <a:rPr lang="en-GB" dirty="0"/>
              <a:t>).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" t="28537" r="37508"/>
          <a:stretch/>
        </p:blipFill>
        <p:spPr>
          <a:xfrm>
            <a:off x="643631" y="3727675"/>
            <a:ext cx="6337040" cy="3120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AC5A7-ECE5-243C-8714-41366B83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808" y="486282"/>
            <a:ext cx="4628890" cy="61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D325-7DF3-3B98-1AA4-FEBDE0B5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0C1D-8429-A9F5-70ED-9C87266E1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Your GPU not in the list of CUDA-enabled GPUs?</a:t>
            </a:r>
          </a:p>
          <a:p>
            <a:pPr marL="0" indent="0">
              <a:buNone/>
            </a:pPr>
            <a:r>
              <a:rPr lang="en-GB" dirty="0"/>
              <a:t>You bought a MacOS laptop?</a:t>
            </a:r>
          </a:p>
          <a:p>
            <a:endParaRPr lang="en-GB" b="1" dirty="0"/>
          </a:p>
          <a:p>
            <a:r>
              <a:rPr lang="en-GB" b="1" dirty="0"/>
              <a:t>Most notebooks can still run on CPU (but they might take significantly longer to run).</a:t>
            </a:r>
            <a:endParaRPr lang="en-GB" dirty="0"/>
          </a:p>
          <a:p>
            <a:r>
              <a:rPr lang="en-GB" dirty="0"/>
              <a:t>Also, always the option of using </a:t>
            </a:r>
            <a:r>
              <a:rPr lang="en-GB" b="1" dirty="0"/>
              <a:t>Google </a:t>
            </a:r>
            <a:r>
              <a:rPr lang="en-GB" b="1" dirty="0" err="1"/>
              <a:t>Colab</a:t>
            </a:r>
            <a:r>
              <a:rPr lang="en-GB" dirty="0"/>
              <a:t>, or create an education account on AWS.</a:t>
            </a:r>
          </a:p>
          <a:p>
            <a:endParaRPr lang="en-SG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52A89A-5796-289C-7EC1-5AEEB444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1" y="3610892"/>
            <a:ext cx="4655781" cy="199164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D647818-47CA-E035-9783-1CE629E2B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7" b="25839"/>
          <a:stretch/>
        </p:blipFill>
        <p:spPr>
          <a:xfrm>
            <a:off x="7256941" y="5602532"/>
            <a:ext cx="4705228" cy="114886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8D0A878-7AD3-C72A-C57F-77A0A74A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25" y="1733466"/>
            <a:ext cx="5754075" cy="17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0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2B8-16B2-DFEB-21E8-D5EA9B09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your </a:t>
            </a:r>
            <a:r>
              <a:rPr lang="en-GB" dirty="0" err="1"/>
              <a:t>PyTorch</a:t>
            </a:r>
            <a:r>
              <a:rPr lang="en-GB" dirty="0"/>
              <a:t> and CUDA install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01D2C-4BE4-C6CD-31D7-3F2E182779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Hello World for </a:t>
            </a:r>
            <a:r>
              <a:rPr lang="en-GB" b="1" dirty="0" err="1"/>
              <a:t>PyTorch</a:t>
            </a:r>
            <a:r>
              <a:rPr lang="en-GB" b="1" dirty="0"/>
              <a:t>: </a:t>
            </a:r>
            <a:r>
              <a:rPr lang="en-GB" dirty="0"/>
              <a:t>to check you have </a:t>
            </a:r>
            <a:r>
              <a:rPr lang="en-GB" dirty="0" err="1"/>
              <a:t>PyTorch</a:t>
            </a:r>
            <a:r>
              <a:rPr lang="en-GB" dirty="0"/>
              <a:t> installed correctly. The code below should run and display a tensor.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29EA2-9996-8782-66AE-561B2D472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Hello World for CUDA: </a:t>
            </a:r>
            <a:r>
              <a:rPr lang="en-GB" dirty="0"/>
              <a:t>to check you have correctly installed CUDA on top of </a:t>
            </a:r>
            <a:r>
              <a:rPr lang="en-GB" dirty="0" err="1"/>
              <a:t>PyTorch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code below should print </a:t>
            </a:r>
            <a:r>
              <a:rPr lang="en-GB" i="1" dirty="0"/>
              <a:t>True</a:t>
            </a:r>
            <a:r>
              <a:rPr lang="en-GB" dirty="0"/>
              <a:t>, as the output of</a:t>
            </a:r>
            <a:br>
              <a:rPr lang="en-GB" dirty="0"/>
            </a:br>
            <a:r>
              <a:rPr lang="en-GB" i="1" dirty="0" err="1"/>
              <a:t>torch.cuda.is_available</a:t>
            </a:r>
            <a:r>
              <a:rPr lang="en-GB" i="1" dirty="0"/>
              <a:t>()</a:t>
            </a:r>
            <a:endParaRPr lang="en-SG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2BB61-5547-E779-25BC-07029F68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06"/>
          <a:stretch/>
        </p:blipFill>
        <p:spPr>
          <a:xfrm>
            <a:off x="1130375" y="4656724"/>
            <a:ext cx="4928802" cy="203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21B2A-5B1A-3237-C1A9-541D91EE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74772"/>
            <a:ext cx="4792785" cy="194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A9CDE-B0B1-2295-86F9-490D9AEF3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9" r="74778" b="21063"/>
          <a:stretch/>
        </p:blipFill>
        <p:spPr>
          <a:xfrm>
            <a:off x="1099113" y="3774833"/>
            <a:ext cx="3660456" cy="11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08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PyTorch</a:t>
            </a:r>
            <a:r>
              <a:rPr lang="en-GB" b="1" dirty="0"/>
              <a:t> v2.0 </a:t>
            </a:r>
            <a:r>
              <a:rPr lang="en-GB" dirty="0"/>
              <a:t>is the current (latest version released in March 2023).</a:t>
            </a:r>
          </a:p>
          <a:p>
            <a:r>
              <a:rPr lang="en-GB" dirty="0"/>
              <a:t>Should be fully retro-compatible.</a:t>
            </a:r>
          </a:p>
          <a:p>
            <a:r>
              <a:rPr lang="en-SG" dirty="0"/>
              <a:t>Revising and testing notebooks (they were designed last year and tested on v1.13).</a:t>
            </a:r>
          </a:p>
          <a:p>
            <a:r>
              <a:rPr lang="en-SG" dirty="0"/>
              <a:t>Kindly let me know if you have any issues!</a:t>
            </a:r>
          </a:p>
          <a:p>
            <a:r>
              <a:rPr lang="en-SG" dirty="0"/>
              <a:t>Will let you know about new v2.0 features on W13.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BAEAF4E-92E3-AB67-5518-51DFC5B5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80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ML.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dirty="0"/>
              <a:t>Supervised machine learning relies on labelled input and output data 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86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behaviours, segmenting images, and identifying topics in a document.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6ED8BF8-2120-C8FD-DCA2-31062413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0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>
            <a:normAutofit/>
          </a:bodyPr>
          <a:lstStyle/>
          <a:p>
            <a:r>
              <a:rPr lang="en-GB" b="1" dirty="0"/>
              <a:t>Quiz at the end of Day 1 and Day 2 (30%): </a:t>
            </a:r>
            <a:r>
              <a:rPr lang="en-GB" dirty="0"/>
              <a:t>Simple MCQ to be taken online, after each day.</a:t>
            </a:r>
            <a:endParaRPr lang="en-GB" b="1" dirty="0"/>
          </a:p>
          <a:p>
            <a:r>
              <a:rPr lang="en-GB" b="1" dirty="0"/>
              <a:t>Lab at the end of Day 2 (60%): </a:t>
            </a:r>
            <a:r>
              <a:rPr lang="en-GB" dirty="0"/>
              <a:t>A more technical implementation of the concepts seen in class on a real-life problem.</a:t>
            </a:r>
            <a:endParaRPr lang="en-GB" b="1" dirty="0"/>
          </a:p>
          <a:p>
            <a:r>
              <a:rPr lang="en-GB" b="1" dirty="0"/>
              <a:t>Participation and Attendance (10%): </a:t>
            </a:r>
            <a:r>
              <a:rPr lang="en-GB" dirty="0"/>
              <a:t>Not punishing, as long as you attend classes, you should be fine!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7056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behaviours, segmenting images, and identifying topics in a document.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8A90A9-AFCF-6C73-BD37-65240509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7023" r="19920" b="5416"/>
          <a:stretch/>
        </p:blipFill>
        <p:spPr>
          <a:xfrm>
            <a:off x="5437809" y="4077469"/>
            <a:ext cx="3057526" cy="2335214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C512BD1-1222-4557-ABF7-4AED91C9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62" y="173545"/>
            <a:ext cx="3514755" cy="600341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04F8E1D-C152-D778-773B-72597F78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7469"/>
            <a:ext cx="3444554" cy="2651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E5241-D153-27CD-95A4-1B2841EB70CE}"/>
              </a:ext>
            </a:extLst>
          </p:cNvPr>
          <p:cNvSpPr/>
          <p:nvPr/>
        </p:nvSpPr>
        <p:spPr>
          <a:xfrm>
            <a:off x="6619935" y="1527048"/>
            <a:ext cx="1527048" cy="21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topics that seem to appear in those papers and their prominence</a:t>
            </a:r>
            <a:br>
              <a:rPr lang="en-GB" dirty="0"/>
            </a:br>
            <a:endParaRPr lang="en-SG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5E578C5-72DB-3A99-6C10-BDB3B95E79B1}"/>
              </a:ext>
            </a:extLst>
          </p:cNvPr>
          <p:cNvSpPr/>
          <p:nvPr/>
        </p:nvSpPr>
        <p:spPr>
          <a:xfrm rot="5400000">
            <a:off x="7930023" y="2296052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AF70780-ED8F-B90F-D542-2F5BD4BE423B}"/>
              </a:ext>
            </a:extLst>
          </p:cNvPr>
          <p:cNvSpPr/>
          <p:nvPr/>
        </p:nvSpPr>
        <p:spPr>
          <a:xfrm>
            <a:off x="6979967" y="3506504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201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Clustering vs. Association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Unsupervised learning can be used for two types of problems: </a:t>
            </a:r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main difference is that</a:t>
            </a:r>
          </a:p>
          <a:p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</a:t>
            </a:r>
            <a:r>
              <a:rPr lang="en-GB" b="1" dirty="0"/>
              <a:t>groups data based on similarity</a:t>
            </a:r>
            <a:r>
              <a:rPr lang="en-GB" dirty="0"/>
              <a:t>,</a:t>
            </a:r>
          </a:p>
          <a:p>
            <a:r>
              <a:rPr lang="en-GB" dirty="0"/>
              <a:t>while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 </a:t>
            </a:r>
            <a:r>
              <a:rPr lang="en-GB" b="1" dirty="0"/>
              <a:t>looks for relationships between variables</a:t>
            </a:r>
            <a:r>
              <a:rPr lang="en-GB" dirty="0"/>
              <a:t>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2864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Examples of clustering:</a:t>
            </a:r>
          </a:p>
          <a:p>
            <a:r>
              <a:rPr lang="en-GB" dirty="0"/>
              <a:t>Group customers into clusters based on the similarities in their purchasing behaviours, such as their spending habits or types of products they like.</a:t>
            </a:r>
          </a:p>
          <a:p>
            <a:r>
              <a:rPr lang="en-GB" dirty="0"/>
              <a:t>Group the catalogue of movies available on Netflix and identify what movies have in common, so you can later recommend a movie to a user based on what he/she has seen before.</a:t>
            </a:r>
          </a:p>
          <a:p>
            <a:endParaRPr lang="en-GB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7CB252-4B4C-E1ED-CAAD-2AAA6052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81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 of association:</a:t>
            </a:r>
          </a:p>
          <a:p>
            <a:r>
              <a:rPr lang="en-GB" dirty="0"/>
              <a:t>Finding the relationship between customer buying </a:t>
            </a:r>
            <a:r>
              <a:rPr lang="en-GB" dirty="0" err="1"/>
              <a:t>behaviors</a:t>
            </a:r>
            <a:r>
              <a:rPr lang="en-GB" dirty="0"/>
              <a:t> and customer satisfaction.</a:t>
            </a:r>
          </a:p>
          <a:p>
            <a:r>
              <a:rPr lang="en-GB" dirty="0"/>
              <a:t>Association can be used to understand how changes in customer </a:t>
            </a:r>
            <a:r>
              <a:rPr lang="en-GB" dirty="0" err="1"/>
              <a:t>behavior</a:t>
            </a:r>
            <a:r>
              <a:rPr lang="en-GB" dirty="0"/>
              <a:t> impacts customer satisfaction, such as if buying a certain product increases customer satisfaction (or the opposite).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0192A8-D31B-53AD-5AA9-B1D20E18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2" y="1443069"/>
            <a:ext cx="5396334" cy="304877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AA3675-E5D5-1061-E2F6-C7DA83FA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4" b="29932"/>
          <a:stretch/>
        </p:blipFill>
        <p:spPr>
          <a:xfrm>
            <a:off x="8283247" y="5541796"/>
            <a:ext cx="2085013" cy="785610"/>
          </a:xfrm>
          <a:prstGeom prst="rect">
            <a:avLst/>
          </a:prstGeom>
        </p:spPr>
      </p:pic>
      <p:pic>
        <p:nvPicPr>
          <p:cNvPr id="11" name="Picture 10" descr="A double cheese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911E3C98-D937-B0D5-B0AC-C5DC281B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5" t="12551" r="18921" b="1925"/>
          <a:stretch/>
        </p:blipFill>
        <p:spPr>
          <a:xfrm>
            <a:off x="10659846" y="5157474"/>
            <a:ext cx="1532154" cy="1355975"/>
          </a:xfrm>
          <a:prstGeom prst="rect">
            <a:avLst/>
          </a:prstGeom>
        </p:spPr>
      </p:pic>
      <p:pic>
        <p:nvPicPr>
          <p:cNvPr id="13" name="Picture 12" descr="A ham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021D15F4-D0D8-C6B1-CE52-B783E8C21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/>
          <a:stretch/>
        </p:blipFill>
        <p:spPr>
          <a:xfrm>
            <a:off x="6060230" y="4967541"/>
            <a:ext cx="2015765" cy="152533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0787DAE-DB70-CD7C-D7C4-BA67EC38098C}"/>
              </a:ext>
            </a:extLst>
          </p:cNvPr>
          <p:cNvSpPr/>
          <p:nvPr/>
        </p:nvSpPr>
        <p:spPr>
          <a:xfrm rot="5400000">
            <a:off x="10059824" y="5713753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3A6CD6A-6CA2-DB56-D846-3FB5CFB50AD9}"/>
              </a:ext>
            </a:extLst>
          </p:cNvPr>
          <p:cNvSpPr/>
          <p:nvPr/>
        </p:nvSpPr>
        <p:spPr>
          <a:xfrm rot="16200000">
            <a:off x="7935057" y="5703158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7146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Using the notations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GB" b="0" dirty="0"/>
                </a:b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have, in matrix form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And, then it follows that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740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loss function, the MSE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is therefore defined, in matrix format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837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then get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Expanding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888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Recall that we are trying to find the solution to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Recognizing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SG" dirty="0"/>
                  <a:t>, differentiating our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with respect to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and equating it to zero gives:</a:t>
                </a:r>
                <a:br>
                  <a:rPr lang="en-SG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𝑋𝑊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9834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is equivalent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b="1" dirty="0"/>
                  <a:t>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SG" b="1" dirty="0"/>
                  <a:t> is invertible </a:t>
                </a:r>
                <a:r>
                  <a:rPr lang="en-SG" dirty="0"/>
                  <a:t>(and that might not always be the case based on your dataset!), this finally gives: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SG" b="1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73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A7CA6E-5CDB-E94A-8BCF-45FFF37C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531527"/>
            <a:ext cx="5609911" cy="1894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367889" cy="5032375"/>
          </a:xfrm>
        </p:spPr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b="1" dirty="0"/>
              <a:t>Python</a:t>
            </a:r>
            <a:r>
              <a:rPr lang="en-GB" dirty="0"/>
              <a:t> </a:t>
            </a:r>
            <a:r>
              <a:rPr lang="en-GB" b="1" dirty="0"/>
              <a:t>3</a:t>
            </a:r>
            <a:r>
              <a:rPr lang="en-GB" dirty="0"/>
              <a:t>, if you have not done</a:t>
            </a:r>
            <a:br>
              <a:rPr lang="en-GB" dirty="0"/>
            </a:br>
            <a:r>
              <a:rPr lang="en-GB" dirty="0"/>
              <a:t>so already (</a:t>
            </a:r>
            <a:r>
              <a:rPr lang="en-GB" u="sng" dirty="0"/>
              <a:t>this course does use the C++/Java version of </a:t>
            </a:r>
            <a:r>
              <a:rPr lang="en-GB" u="sng" dirty="0" err="1"/>
              <a:t>PyTorch</a:t>
            </a:r>
            <a:r>
              <a:rPr lang="en-GB" dirty="0"/>
              <a:t>).</a:t>
            </a:r>
          </a:p>
          <a:p>
            <a:r>
              <a:rPr lang="en-GB" b="1" dirty="0"/>
              <a:t>Libraries needed (maybe more based</a:t>
            </a:r>
            <a:br>
              <a:rPr lang="en-GB" b="1" dirty="0"/>
            </a:br>
            <a:r>
              <a:rPr lang="en-GB" b="1" dirty="0"/>
              <a:t>on projects/</a:t>
            </a:r>
            <a:r>
              <a:rPr lang="en-GB" b="1" dirty="0" err="1"/>
              <a:t>homeworks</a:t>
            </a:r>
            <a:r>
              <a:rPr lang="en-GB" b="1" dirty="0"/>
              <a:t>):</a:t>
            </a:r>
            <a:br>
              <a:rPr lang="en-GB" b="1" dirty="0"/>
            </a:br>
            <a:r>
              <a:rPr lang="en-GB" dirty="0" err="1"/>
              <a:t>numpy</a:t>
            </a:r>
            <a:r>
              <a:rPr lang="en-GB" dirty="0"/>
              <a:t>, matplotlib,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, torch, </a:t>
            </a:r>
            <a:r>
              <a:rPr lang="en-GB" dirty="0" err="1"/>
              <a:t>torchvision</a:t>
            </a:r>
            <a:r>
              <a:rPr lang="en-GB" dirty="0"/>
              <a:t>, </a:t>
            </a:r>
            <a:r>
              <a:rPr lang="en-GB" dirty="0" err="1"/>
              <a:t>torchmetrics</a:t>
            </a:r>
            <a:r>
              <a:rPr lang="en-GB" dirty="0"/>
              <a:t>, possibly more.</a:t>
            </a:r>
          </a:p>
          <a:p>
            <a:r>
              <a:rPr lang="en-GB" b="1" dirty="0" err="1"/>
              <a:t>Jupyter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 for demos of code, along with the slides.</a:t>
            </a:r>
          </a:p>
          <a:p>
            <a:r>
              <a:rPr lang="en-GB" dirty="0"/>
              <a:t>In doubt, you can always use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 err="1"/>
              <a:t>Colab</a:t>
            </a:r>
            <a:r>
              <a:rPr lang="en-GB" b="1" dirty="0"/>
              <a:t> </a:t>
            </a:r>
            <a:r>
              <a:rPr lang="en-GB" dirty="0"/>
              <a:t>to run the codes.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A8AD514-CE28-D625-2C90-20F6161E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32" y="2265054"/>
            <a:ext cx="4655782" cy="2327891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7C01E8D-A578-BDA1-72B7-01BFFF2FE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88" y="4596729"/>
            <a:ext cx="4655781" cy="19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3184</TotalTime>
  <Words>4940</Words>
  <Application>Microsoft Office PowerPoint</Application>
  <PresentationFormat>Widescreen</PresentationFormat>
  <Paragraphs>457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Wingdings</vt:lpstr>
      <vt:lpstr>Office Theme</vt:lpstr>
      <vt:lpstr> Practice of Deep Learning Course Introduction</vt:lpstr>
      <vt:lpstr>A quick word about instructors</vt:lpstr>
      <vt:lpstr>Objectives of this course</vt:lpstr>
      <vt:lpstr>Skills needed for this course</vt:lpstr>
      <vt:lpstr>The way we teach things</vt:lpstr>
      <vt:lpstr>The way we teach things</vt:lpstr>
      <vt:lpstr>Supporting Textbooks</vt:lpstr>
      <vt:lpstr>Evaluation and grading</vt:lpstr>
      <vt:lpstr>Technical pre-requisites</vt:lpstr>
      <vt:lpstr>Technical pre-requisites</vt:lpstr>
      <vt:lpstr>Installing PyTorch and CUDA</vt:lpstr>
      <vt:lpstr> Practice of Deep Learning Day 1, Part 1/4</vt:lpstr>
      <vt:lpstr>About this lecture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Supervised vs Unsupervised Learning</vt:lpstr>
      <vt:lpstr>Supervised Learning Examples</vt:lpstr>
      <vt:lpstr>Regression vs. Classification (Supervised)</vt:lpstr>
      <vt:lpstr>Regression vs. Classification</vt:lpstr>
      <vt:lpstr>Supervised Learning Examples</vt:lpstr>
      <vt:lpstr>Supervised Learning Examples</vt:lpstr>
      <vt:lpstr>Deep Learning and Supervised/Unsupervised</vt:lpstr>
      <vt:lpstr>Elements of an ML problem</vt:lpstr>
      <vt:lpstr>Our first toy example</vt:lpstr>
      <vt:lpstr>Our first toy example</vt:lpstr>
      <vt:lpstr>Our first toy example (mock dataset)</vt:lpstr>
      <vt:lpstr>Our first toy example (mock dataset)</vt:lpstr>
      <vt:lpstr>Our first toy example (mock dataset)</vt:lpstr>
      <vt:lpstr>PowerPoint Presentation</vt:lpstr>
      <vt:lpstr>Our first toy example</vt:lpstr>
      <vt:lpstr>Our first model, the linear regression</vt:lpstr>
      <vt:lpstr>Let us try different values of (a, b)</vt:lpstr>
      <vt:lpstr>PowerPoint Presentation</vt:lpstr>
      <vt:lpstr>The need for a loss function</vt:lpstr>
      <vt:lpstr>The need for a loss function</vt:lpstr>
      <vt:lpstr>The need for a loss function</vt:lpstr>
      <vt:lpstr>The need for a loss function</vt:lpstr>
      <vt:lpstr>PowerPoint Presentation</vt:lpstr>
      <vt:lpstr>Training a model</vt:lpstr>
      <vt:lpstr>Training a linear regression model</vt:lpstr>
      <vt:lpstr>Training a linear regression model</vt:lpstr>
      <vt:lpstr>Training a linear regression model</vt:lpstr>
      <vt:lpstr>PowerPoint Presentation</vt:lpstr>
      <vt:lpstr>The problem with the normal equation</vt:lpstr>
      <vt:lpstr>Gradient Descent, to the rescue!</vt:lpstr>
      <vt:lpstr>Gradient Descent, to the rescue!</vt:lpstr>
      <vt:lpstr>Gradient Descent, to the rescue!</vt:lpstr>
      <vt:lpstr>GD in Linear Regression</vt:lpstr>
      <vt:lpstr>GD in Linear Regression</vt:lpstr>
      <vt:lpstr>GD in Linear Regression</vt:lpstr>
      <vt:lpstr>GD in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for optimal parameters</vt:lpstr>
      <vt:lpstr>PowerPoint Presentation</vt:lpstr>
      <vt:lpstr>Using Sklearn for Linear regression</vt:lpstr>
      <vt:lpstr>Predicting using Sklearn Linear regression</vt:lpstr>
      <vt:lpstr>Let us call it a break for now</vt:lpstr>
      <vt:lpstr>Installing PyTorch and CUDA</vt:lpstr>
      <vt:lpstr>Installing PyTorch and CUDA</vt:lpstr>
      <vt:lpstr>Installing PyTorch and CUDA</vt:lpstr>
      <vt:lpstr>Checking your PyTorch and CUDA install</vt:lpstr>
      <vt:lpstr>A quick word about PyTorch 2.0</vt:lpstr>
      <vt:lpstr>Supervised vs Unsupervised Learning</vt:lpstr>
      <vt:lpstr>Unsupervised Learning Examples</vt:lpstr>
      <vt:lpstr>Unsupervised Learning Examples</vt:lpstr>
      <vt:lpstr>Clustering vs. Association (Unsupervised)</vt:lpstr>
      <vt:lpstr>Clustering vs. Association (Unsupervised)</vt:lpstr>
      <vt:lpstr>Clustering vs. Association (Unsupervised)</vt:lpstr>
      <vt:lpstr>Proof of the Normal Equation</vt:lpstr>
      <vt:lpstr>Proof of the Normal Equation</vt:lpstr>
      <vt:lpstr>Proof of the Normal Equation</vt:lpstr>
      <vt:lpstr>Proof of the Normal Equation</vt:lpstr>
      <vt:lpstr>Proof of the Normal Equation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2026-01-08T10:18:29Z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